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316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12" r:id="rId45"/>
    <p:sldId id="300" r:id="rId46"/>
    <p:sldId id="313" r:id="rId47"/>
    <p:sldId id="301" r:id="rId48"/>
    <p:sldId id="314" r:id="rId49"/>
    <p:sldId id="302" r:id="rId50"/>
    <p:sldId id="303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4095-27C5-4ADD-9DF0-E8A851987CA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B8352-6659-4148-B5E2-7A69FEBC7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B8352-6659-4148-B5E2-7A69FEBC7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r>
              <a:rPr lang="en-US" baseline="0" dirty="0" smtClean="0"/>
              <a:t> Fiber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B8352-6659-4148-B5E2-7A69FEBC7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large-fiber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B8352-6659-4148-B5E2-7A69FEBC7C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4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Diabetic neuropathic cachexia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B8352-6659-4148-B5E2-7A69FEBC7C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Acrodystrophic</a:t>
            </a:r>
            <a:r>
              <a:rPr lang="en-US" baseline="0" dirty="0" smtClean="0"/>
              <a:t> Neuropathy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B8352-6659-4148-B5E2-7A69FEBC7C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68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B8352-6659-4148-B5E2-7A69FEBC7C6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B8352-6659-4148-B5E2-7A69FEBC7C6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9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4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7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E8EF-1BFA-406F-A62C-6881CA9851D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ECE4-9A4F-4FF1-84F5-E0337D82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file:///F:\ebooks\Medical\Uptodate.21.6\UTD21.6\UTD21.6\contents\mobipreview.htm%3f12\43\UTD.htm%3f21\45\22233%3fsource=see_link" TargetMode="External"/><Relationship Id="rId3" Type="http://schemas.openxmlformats.org/officeDocument/2006/relationships/hyperlink" Target="file:///F:\ebooks\Medical\Uptodate.21.6\UTD21.6\UTD21.6\contents\mobipreview.htm%3f12\43\UTD.htm%3f38\14\39144%3fsource=see_link" TargetMode="External"/><Relationship Id="rId7" Type="http://schemas.openxmlformats.org/officeDocument/2006/relationships/hyperlink" Target="file:///F:\ebooks\Medical\Uptodate.21.6\UTD21.6\UTD21.6\contents\mobipreview.htm%3f12\43\UTD.htm%3f36\62\37864%3fsource=see_link" TargetMode="External"/><Relationship Id="rId2" Type="http://schemas.openxmlformats.org/officeDocument/2006/relationships/hyperlink" Target="file:///F:\ebooks\Medical\Uptodate.21.6\UTD21.6\UTD21.6\contents\mobipreview.htm%3f12\43\UTD.htm%3f26\30\27112%3fsource=see_lin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F:\ebooks\Medical\Uptodate.21.6\UTD21.6\UTD21.6\contents\mobipreview.htm%3f12\43\UTD.htm%3f31\51\32560%3fsource=see_link" TargetMode="External"/><Relationship Id="rId5" Type="http://schemas.openxmlformats.org/officeDocument/2006/relationships/hyperlink" Target="file:///F:\ebooks\Medical\Uptodate.21.6\UTD21.6\UTD21.6\contents\mobipreview.htm%3f12\43\UTD.htm%3f29\21\30040%3fsource=see_link" TargetMode="External"/><Relationship Id="rId4" Type="http://schemas.openxmlformats.org/officeDocument/2006/relationships/hyperlink" Target="file:///F:\ebooks\Medical\Uptodate.21.6\UTD21.6\UTD21.6\contents\mobipreview.htm%3f12\43\UTD.htm%3f14\49\15130%3fsource=see_link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file:///F:\ebooks\Medical\Uptodate.21.6\UTD21.6\UTD21.6\contents\mobipreview.htm%3f12\43\UTD.htm%3f36\62\37864%3fsource=see_link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file:///F:\ebooks\Medical\Uptodate.21.6\UTD21.6\UTD21.6\contents\mobipreview.htm%3f12\43\UTD.htm%3f16\31\16887%3fsource=see_link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36196" y="1561258"/>
            <a:ext cx="65635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DIABETIC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NEUROPATHIES</a:t>
            </a:r>
            <a:endParaRPr kumimoji="0" lang="en-US" altLang="en-US" sz="8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3712" y="649503"/>
            <a:ext cx="107924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An acute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painful neuropathy </a:t>
            </a:r>
            <a:r>
              <a:rPr lang="en-US" sz="2800" dirty="0" smtClean="0">
                <a:latin typeface="Perpetua" panose="02020502060401020303" pitchFamily="18" charset="0"/>
              </a:rPr>
              <a:t>may be precipitated following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initiation of treatment </a:t>
            </a:r>
            <a:r>
              <a:rPr lang="en-US" sz="2800" dirty="0" smtClean="0">
                <a:latin typeface="Perpetua" panose="02020502060401020303" pitchFamily="18" charset="0"/>
              </a:rPr>
              <a:t>of a diabetic patient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with insulin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(treatment-induced neuropathy).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Burning pain and </a:t>
            </a:r>
            <a:r>
              <a:rPr lang="en-US" sz="280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paresthesias</a:t>
            </a:r>
            <a:endParaRPr lang="en-US" sz="2800" dirty="0" smtClean="0">
              <a:solidFill>
                <a:srgbClr val="FF0000"/>
              </a:solidFill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develop in the distal lower extremities shortly after the establishment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of glucose control. </a:t>
            </a:r>
          </a:p>
          <a:p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Pain persists for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weeks</a:t>
            </a:r>
            <a:r>
              <a:rPr lang="en-US" sz="2800" dirty="0" smtClean="0">
                <a:latin typeface="Perpetua" panose="02020502060401020303" pitchFamily="18" charset="0"/>
              </a:rPr>
              <a:t> or up to several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months</a:t>
            </a:r>
            <a:r>
              <a:rPr lang="en-US" sz="2800" dirty="0" smtClean="0">
                <a:latin typeface="Perpetua" panose="02020502060401020303" pitchFamily="18" charset="0"/>
              </a:rPr>
              <a:t>, with spontaneous resolution to follow. Pathological studies demonstrate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active axonal regeneration</a:t>
            </a:r>
            <a:r>
              <a:rPr lang="en-US" sz="2800" dirty="0" smtClean="0">
                <a:latin typeface="Perpetua" panose="02020502060401020303" pitchFamily="18" charset="0"/>
              </a:rPr>
              <a:t>, which may act as generators of spontaneous nerve impulses. 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5174" y="1328726"/>
            <a:ext cx="9867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The neuropathy variant presents with </a:t>
            </a:r>
            <a:r>
              <a:rPr lang="en-US" sz="2800" b="0" i="0" u="none" strike="noStrike" baseline="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painless</a:t>
            </a:r>
          </a:p>
          <a:p>
            <a:r>
              <a:rPr lang="en-US" sz="2800" b="0" i="0" u="none" strike="noStrike" baseline="0" dirty="0" err="1" smtClean="0">
                <a:solidFill>
                  <a:srgbClr val="00B0F0"/>
                </a:solidFill>
                <a:latin typeface="Perpetua" panose="02020502060401020303" pitchFamily="18" charset="0"/>
              </a:rPr>
              <a:t>paresthesias</a:t>
            </a:r>
            <a:r>
              <a:rPr lang="en-US" sz="2800" b="0" i="0" u="none" strike="noStrike" baseline="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beginning at the toes and feet, impairment of</a:t>
            </a:r>
          </a:p>
          <a:p>
            <a:r>
              <a:rPr lang="en-US" sz="2800" b="0" i="0" u="none" strike="noStrike" baseline="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vibration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and </a:t>
            </a:r>
            <a:r>
              <a:rPr lang="en-US" sz="2800" b="0" i="0" u="none" strike="noStrike" baseline="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joint position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sense, and diminished muscle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stretch </a:t>
            </a:r>
            <a:r>
              <a:rPr lang="en-US" sz="2800" b="0" i="0" u="none" strike="noStrike" baseline="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reflexes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.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In advanced cases, significant </a:t>
            </a:r>
            <a:r>
              <a:rPr lang="en-US" sz="2800" b="0" i="0" u="none" strike="noStrike" baseline="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ataxia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may </a:t>
            </a:r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developsecondary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to sensory </a:t>
            </a:r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deafferentation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. Large-fiber involvement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is often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asymptomatic</a:t>
            </a:r>
            <a:endParaRPr lang="en-US" sz="2800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41091" y="124040"/>
            <a:ext cx="2117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0000"/>
                </a:solidFill>
                <a:latin typeface="Perpetua" panose="02020502060401020303" pitchFamily="18" charset="0"/>
              </a:rPr>
              <a:t>large-fiber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5408" y="801812"/>
            <a:ext cx="10009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Patients with newly diagnosed diabetes may experience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transient pain and </a:t>
            </a:r>
            <a:r>
              <a:rPr lang="en-US" sz="2800" dirty="0" err="1" smtClean="0">
                <a:latin typeface="Perpetua" panose="02020502060401020303" pitchFamily="18" charset="0"/>
              </a:rPr>
              <a:t>paresthesias</a:t>
            </a:r>
            <a:r>
              <a:rPr lang="en-US" sz="2800" dirty="0" smtClean="0">
                <a:latin typeface="Perpetua" panose="02020502060401020303" pitchFamily="18" charset="0"/>
              </a:rPr>
              <a:t> in the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distal lower extremities</a:t>
            </a:r>
            <a:r>
              <a:rPr lang="en-US" sz="2800" dirty="0" smtClean="0">
                <a:latin typeface="Perpetua" panose="02020502060401020303" pitchFamily="18" charset="0"/>
              </a:rPr>
              <a:t>. The symptoms will </a:t>
            </a:r>
            <a:r>
              <a:rPr lang="en-US" sz="2800" dirty="0" err="1" smtClean="0">
                <a:latin typeface="Perpetua" panose="02020502060401020303" pitchFamily="18" charset="0"/>
              </a:rPr>
              <a:t>usuallyresolve</a:t>
            </a:r>
            <a:r>
              <a:rPr lang="en-US" sz="2800" dirty="0" smtClean="0">
                <a:latin typeface="Perpetua" panose="02020502060401020303" pitchFamily="18" charset="0"/>
              </a:rPr>
              <a:t> when the hyperglycemia is brought under control.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408" y="3113919"/>
            <a:ext cx="111820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refers to an acute and severe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painful diabetic neuropathy associated with precipitous severe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weight loss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depression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insomnia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and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impotence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in men.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Although it is rare, it imparts major challenges in diagnosis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and treatment. The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syndrome is more common in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men with</a:t>
            </a:r>
            <a:r>
              <a:rPr lang="en-US" sz="2800" b="0" i="0" u="sng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poor glucose control.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abnormalities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6279" y="85498"/>
            <a:ext cx="4087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Perpetua" panose="02020502060401020303" pitchFamily="18" charset="0"/>
              </a:rPr>
              <a:t>hyperglycemic neuropathy</a:t>
            </a:r>
            <a:endParaRPr lang="en-US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80980" y="2357975"/>
            <a:ext cx="4242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erpetua" panose="02020502060401020303" pitchFamily="18" charset="0"/>
                <a:ea typeface="+mn-ea"/>
                <a:cs typeface="+mn-cs"/>
              </a:rPr>
              <a:t>Diabetic neuropathic cachexia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7987" y="1430681"/>
            <a:ext cx="98362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Perpetua" panose="02020502060401020303" pitchFamily="18" charset="0"/>
              </a:rPr>
              <a:t>Sensory loss </a:t>
            </a:r>
            <a:r>
              <a:rPr lang="en-US" sz="2800" dirty="0" smtClean="0">
                <a:latin typeface="Perpetua" panose="02020502060401020303" pitchFamily="18" charset="0"/>
              </a:rPr>
              <a:t>makes patients with diabetes susceptible to</a:t>
            </a:r>
          </a:p>
          <a:p>
            <a:r>
              <a:rPr lang="en-US" sz="2800" u="sng" dirty="0" smtClean="0">
                <a:latin typeface="Perpetua" panose="02020502060401020303" pitchFamily="18" charset="0"/>
              </a:rPr>
              <a:t>repetitive, often unnoticed </a:t>
            </a:r>
            <a:r>
              <a:rPr lang="en-US" sz="2800" dirty="0" smtClean="0">
                <a:latin typeface="Perpetua" panose="02020502060401020303" pitchFamily="18" charset="0"/>
              </a:rPr>
              <a:t>injuries that set the stage for foot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ulcers and distal joint destruction. Chronic foot ulceration is one of the more severe complications of diabetes mellitus, occurring in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4% to 10% </a:t>
            </a:r>
            <a:r>
              <a:rPr lang="en-US" sz="2800" dirty="0" smtClean="0">
                <a:latin typeface="Perpetua" panose="02020502060401020303" pitchFamily="18" charset="0"/>
              </a:rPr>
              <a:t>of patients, and is due to a combination of unnoticed traumatic tissue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damage, vascular insufficiency, and secondary infection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03419" y="499632"/>
            <a:ext cx="47648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Acrodystrophic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Neuropathy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9694" y="967246"/>
            <a:ext cx="9533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or a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Charcot joint formation</a:t>
            </a:r>
            <a:r>
              <a:rPr lang="en-US" sz="2800" dirty="0" smtClean="0">
                <a:latin typeface="Perpetua" panose="02020502060401020303" pitchFamily="18" charset="0"/>
              </a:rPr>
              <a:t>, is a complication seen in patients with diabetes who often have foot ulcers and autonomic impairment. </a:t>
            </a:r>
          </a:p>
          <a:p>
            <a:r>
              <a:rPr lang="en-US" sz="2800" u="sng" dirty="0" smtClean="0">
                <a:latin typeface="Perpetua" panose="02020502060401020303" pitchFamily="18" charset="0"/>
              </a:rPr>
              <a:t>Unlike the Charcot joint seen in syphilis,</a:t>
            </a:r>
            <a:r>
              <a:rPr lang="en-US" sz="2800" dirty="0" smtClean="0">
                <a:latin typeface="Perpetua" panose="02020502060401020303" pitchFamily="18" charset="0"/>
              </a:rPr>
              <a:t> diabetic </a:t>
            </a:r>
            <a:r>
              <a:rPr lang="en-US" sz="2800" dirty="0" err="1" smtClean="0">
                <a:latin typeface="Perpetua" panose="02020502060401020303" pitchFamily="18" charset="0"/>
              </a:rPr>
              <a:t>arthropathy</a:t>
            </a:r>
            <a:r>
              <a:rPr lang="en-US" sz="2800" dirty="0" smtClean="0">
                <a:latin typeface="Perpetua" panose="02020502060401020303" pitchFamily="18" charset="0"/>
              </a:rPr>
              <a:t> tends to involve the </a:t>
            </a:r>
            <a:r>
              <a:rPr lang="en-US" sz="2800" u="sng" dirty="0" smtClean="0">
                <a:latin typeface="Perpetua" panose="02020502060401020303" pitchFamily="18" charset="0"/>
              </a:rPr>
              <a:t>small joints </a:t>
            </a:r>
            <a:r>
              <a:rPr lang="en-US" sz="2800" dirty="0" smtClean="0">
                <a:latin typeface="Perpetua" panose="02020502060401020303" pitchFamily="18" charset="0"/>
              </a:rPr>
              <a:t>in the feet. 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5167" y="3224425"/>
            <a:ext cx="9662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The term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diabetic </a:t>
            </a:r>
            <a:r>
              <a:rPr lang="en-US" sz="280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pseudotabes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 </a:t>
            </a:r>
            <a:r>
              <a:rPr lang="en-US" sz="2800" dirty="0" smtClean="0">
                <a:latin typeface="Perpetua" panose="02020502060401020303" pitchFamily="18" charset="0"/>
              </a:rPr>
              <a:t>is applied to patients having </a:t>
            </a:r>
            <a:r>
              <a:rPr lang="en-US" sz="2800" u="sng" dirty="0" smtClean="0">
                <a:latin typeface="Perpetua" panose="02020502060401020303" pitchFamily="18" charset="0"/>
              </a:rPr>
              <a:t>severe</a:t>
            </a:r>
          </a:p>
          <a:p>
            <a:r>
              <a:rPr lang="en-US" sz="2800" u="sng" dirty="0" smtClean="0">
                <a:latin typeface="Perpetua" panose="02020502060401020303" pitchFamily="18" charset="0"/>
              </a:rPr>
              <a:t>lancinating pains</a:t>
            </a:r>
            <a:r>
              <a:rPr lang="en-US" sz="2800" dirty="0" smtClean="0">
                <a:latin typeface="Perpetua" panose="02020502060401020303" pitchFamily="18" charset="0"/>
              </a:rPr>
              <a:t>, </a:t>
            </a:r>
            <a:r>
              <a:rPr lang="en-US" sz="2800" u="sng" dirty="0" smtClean="0">
                <a:latin typeface="Perpetua" panose="02020502060401020303" pitchFamily="18" charset="0"/>
              </a:rPr>
              <a:t>loss of joint sensation</a:t>
            </a:r>
            <a:r>
              <a:rPr lang="en-US" sz="2800" dirty="0" smtClean="0">
                <a:latin typeface="Perpetua" panose="02020502060401020303" pitchFamily="18" charset="0"/>
              </a:rPr>
              <a:t>, and diabetic </a:t>
            </a:r>
            <a:r>
              <a:rPr lang="en-US" sz="2800" u="sng" dirty="0" smtClean="0">
                <a:latin typeface="Perpetua" panose="02020502060401020303" pitchFamily="18" charset="0"/>
              </a:rPr>
              <a:t>pupillary</a:t>
            </a:r>
          </a:p>
          <a:p>
            <a:r>
              <a:rPr lang="en-US" sz="2800" u="sng" dirty="0" smtClean="0">
                <a:latin typeface="Perpetua" panose="02020502060401020303" pitchFamily="18" charset="0"/>
              </a:rPr>
              <a:t>abnormalities</a:t>
            </a:r>
            <a:r>
              <a:rPr lang="en-US" sz="2800" dirty="0" smtClean="0">
                <a:latin typeface="Perpetua" panose="02020502060401020303" pitchFamily="18" charset="0"/>
              </a:rPr>
              <a:t> (pseudo-Argyll Robertson pupils).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1445" y="196335"/>
            <a:ext cx="3845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Perpetua" panose="02020502060401020303" pitchFamily="18" charset="0"/>
              </a:rPr>
              <a:t>Neuropathic </a:t>
            </a:r>
            <a:r>
              <a:rPr lang="en-US" sz="3200" dirty="0" err="1">
                <a:solidFill>
                  <a:srgbClr val="FF0000"/>
                </a:solidFill>
                <a:latin typeface="Perpetua" panose="02020502060401020303" pitchFamily="18" charset="0"/>
              </a:rPr>
              <a:t>arthropathy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15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1793" y="2531102"/>
            <a:ext cx="91736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Autonomic Neuropathy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0642" y="1348982"/>
            <a:ext cx="8482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Autonomic neuropathy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usually</a:t>
            </a:r>
            <a:r>
              <a:rPr lang="en-US" sz="2800" b="0" i="0" u="none" strike="noStrike" dirty="0" smtClean="0">
                <a:solidFill>
                  <a:srgbClr val="FF0000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correlates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with the severity of somatic neuropathy.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The spectrum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of autonomic involvement ranges from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subclinical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functionalimpairment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of cardiovascular reflexes and </a:t>
            </a:r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sudomotor</a:t>
            </a:r>
            <a:endParaRPr lang="en-US" sz="2800" b="0" i="0" u="none" strike="noStrike" baseline="0" dirty="0" smtClean="0">
              <a:latin typeface="Perpetua" panose="02020502060401020303" pitchFamily="18" charset="0"/>
            </a:endParaRP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function to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severe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cardiovascular, gastrointestinal, or</a:t>
            </a:r>
            <a:r>
              <a:rPr lang="en-US" sz="2800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genitourinary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autonomic dysfunction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192" y="1045524"/>
            <a:ext cx="10216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Orthostatic hypotension</a:t>
            </a:r>
            <a:r>
              <a:rPr lang="en-US" sz="2800" dirty="0" smtClean="0">
                <a:latin typeface="Perpetua" panose="02020502060401020303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resting tachycardia</a:t>
            </a:r>
            <a:r>
              <a:rPr lang="en-US" sz="2800" dirty="0" smtClean="0">
                <a:latin typeface="Perpetua" panose="02020502060401020303" pitchFamily="18" charset="0"/>
              </a:rPr>
              <a:t>, or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diminished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heart-rate response to respiration </a:t>
            </a:r>
            <a:r>
              <a:rPr lang="en-US" sz="2800" dirty="0" smtClean="0">
                <a:latin typeface="Perpetua" panose="02020502060401020303" pitchFamily="18" charset="0"/>
              </a:rPr>
              <a:t>are the hallmarks of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diabetic cardiac autonomic neuropathy. 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Orthostatic hypotension occurs mainly because of failure of the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sympathetic</a:t>
            </a:r>
            <a:r>
              <a:rPr lang="en-US" sz="2800" dirty="0" smtClean="0">
                <a:latin typeface="Perpetua" panose="02020502060401020303" pitchFamily="18" charset="0"/>
              </a:rPr>
              <a:t> nervous system to increase systemic vascular resistance in the erect posture and impairment of compensatory cardiac acceleration.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It is crucial to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exclude</a:t>
            </a:r>
            <a:r>
              <a:rPr lang="en-US" sz="2800" dirty="0" smtClean="0">
                <a:latin typeface="Perpetua" panose="02020502060401020303" pitchFamily="18" charset="0"/>
              </a:rPr>
              <a:t> confounding effects of medications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or coexisting hypovolemia when diagnosing neurogenic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postural hypotension.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776" y="1113550"/>
            <a:ext cx="9351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Vagal denervation </a:t>
            </a:r>
            <a:r>
              <a:rPr lang="en-US" sz="2800" dirty="0" smtClean="0">
                <a:latin typeface="Perpetua" panose="02020502060401020303" pitchFamily="18" charset="0"/>
              </a:rPr>
              <a:t>of the heart results in a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high resting </a:t>
            </a:r>
            <a:r>
              <a:rPr lang="en-US" sz="2800" dirty="0" smtClean="0">
                <a:latin typeface="Perpetua" panose="02020502060401020303" pitchFamily="18" charset="0"/>
              </a:rPr>
              <a:t>pulse rate and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loss of sinus arrhythmia</a:t>
            </a:r>
            <a:r>
              <a:rPr lang="en-US" sz="28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An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dirty="0" smtClean="0">
                <a:latin typeface="Perpetua" panose="02020502060401020303" pitchFamily="18" charset="0"/>
              </a:rPr>
              <a:t>increased incidence of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painless or silent myocardial infarction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is reported in diabetic patients with autonomic neuropathy. It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is important to investigate the cardiac autonomic neuropathy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of diabetes by appropriate noninvasive autonomic function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tests, because the presence of such autonomic dysfunction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predicts cardiovascular morbidity and mortality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398" y="629898"/>
            <a:ext cx="114466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Gastrointestinal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motility abnormalities involving the</a:t>
            </a:r>
          </a:p>
          <a:p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esophagus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stomach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gallbladder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and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bowel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as well as fecal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incontinence may occur.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Delayed gastric emptying, usually of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solids, leads to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nausea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early satiety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and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postprandial bloating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Diabetic diarrhea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due to small-intestinal involvement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typically occurs at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night and is explosive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and paroxysmal.</a:t>
            </a:r>
          </a:p>
          <a:p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C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onstipation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due to colonic </a:t>
            </a:r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hypomotility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is more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common than diarrhea. is rare.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Bacterial overgrowth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may occur and can often be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successfully treated with small doses of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tetracycline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(250–500 mg/day in a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single dose given at the onset of a diarrheal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attack) in adult patients.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272" y="770096"/>
            <a:ext cx="8738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1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Diabetic neuropathy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is a generic term defined as the presence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of symptoms and signs of peripheral nerve dysfunction in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individuals with diabetes after the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exclusion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of other causes.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272" y="2278856"/>
            <a:ext cx="9305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The mere association of neuropathic symptoms with diabetes mellitus is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insufficient</a:t>
            </a:r>
            <a:r>
              <a:rPr lang="en-US" sz="2800" dirty="0" smtClean="0">
                <a:latin typeface="Perpetua" panose="02020502060401020303" pitchFamily="18" charset="0"/>
              </a:rPr>
              <a:t> for the diagnosis of diabetic neuropathy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272" y="3356728"/>
            <a:ext cx="10000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diabetic neuropathies, being common disorders, may coincide with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other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conditions that cause similar manifestations including </a:t>
            </a:r>
            <a:r>
              <a:rPr lang="en-US" sz="280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CIDP</a:t>
            </a:r>
            <a:r>
              <a:rPr lang="en-US" sz="2800" dirty="0" smtClean="0">
                <a:latin typeface="Perpetua" panose="02020502060401020303" pitchFamily="18" charset="0"/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vitamin B12 </a:t>
            </a:r>
            <a:r>
              <a:rPr lang="en-US" sz="2800" dirty="0" smtClean="0">
                <a:latin typeface="Perpetua" panose="02020502060401020303" pitchFamily="18" charset="0"/>
              </a:rPr>
              <a:t>deficiency, </a:t>
            </a:r>
            <a:r>
              <a:rPr lang="en-US" sz="280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alcoholic </a:t>
            </a:r>
            <a:r>
              <a:rPr lang="en-US" sz="2800" dirty="0" smtClean="0">
                <a:latin typeface="Perpetua" panose="02020502060401020303" pitchFamily="18" charset="0"/>
              </a:rPr>
              <a:t>neuropathy, and </a:t>
            </a:r>
            <a:r>
              <a:rPr lang="en-US" sz="2800" dirty="0" smtClean="0">
                <a:solidFill>
                  <a:srgbClr val="00B0F0"/>
                </a:solidFill>
                <a:latin typeface="Perpetua" panose="02020502060401020303" pitchFamily="18" charset="0"/>
              </a:rPr>
              <a:t>endocrine</a:t>
            </a:r>
            <a:r>
              <a:rPr lang="en-US" sz="2800" dirty="0" smtClean="0">
                <a:latin typeface="Perpetua" panose="02020502060401020303" pitchFamily="18" charset="0"/>
              </a:rPr>
              <a:t> neuropathies.</a:t>
            </a:r>
            <a:endParaRPr lang="en-US" sz="2800" dirty="0">
              <a:solidFill>
                <a:srgbClr val="00B0F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7175" y="816924"/>
            <a:ext cx="103833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Impaired bladder sensation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is usually the first symptom of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urinary autonomic dysfunction.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Bladder atony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leads to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prolonged</a:t>
            </a:r>
            <a:r>
              <a:rPr lang="en-US" sz="2800" b="0" i="0" u="sng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intervals between voiding, gradually increasing urinary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retention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and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finally overflow incontinence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.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The symptoms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of urinary autonomic dysfunction develop insidiously and progress slowly. Patients with diabetes who have neurogenic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bladder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should be encouraged to void routinely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every few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hours to prevent urinary retention.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421" y="1190011"/>
            <a:ext cx="11077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Impotence</a:t>
            </a:r>
            <a:r>
              <a:rPr lang="en-US" sz="2800" dirty="0" smtClean="0">
                <a:latin typeface="Perpetua" panose="02020502060401020303" pitchFamily="18" charset="0"/>
              </a:rPr>
              <a:t> is often the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first manifestation </a:t>
            </a:r>
            <a:r>
              <a:rPr lang="en-US" sz="2800" dirty="0" smtClean="0">
                <a:latin typeface="Perpetua" panose="02020502060401020303" pitchFamily="18" charset="0"/>
              </a:rPr>
              <a:t>of autonomic neuropathy in men with DM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occurring in more than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60%</a:t>
            </a:r>
            <a:r>
              <a:rPr lang="en-US" sz="2800" dirty="0" smtClean="0">
                <a:latin typeface="Perpetua" panose="02020502060401020303" pitchFamily="18" charset="0"/>
              </a:rPr>
              <a:t> and causing serious emotional distress. 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Autonomic dysfunction involves both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erectile failure </a:t>
            </a:r>
            <a:r>
              <a:rPr lang="en-US" sz="2800" dirty="0" smtClean="0">
                <a:latin typeface="Perpetua" panose="02020502060401020303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retrograde ejaculation</a:t>
            </a:r>
            <a:r>
              <a:rPr lang="en-US" sz="2800" dirty="0" smtClean="0">
                <a:latin typeface="Perpetua" panose="02020502060401020303" pitchFamily="18" charset="0"/>
              </a:rPr>
              <a:t>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21" y="2847381"/>
            <a:ext cx="115540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The majority of diabetic men with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impotence have some evidence of associated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DSP</a:t>
            </a:r>
            <a:endParaRPr lang="en-US" sz="2800" b="0" i="0" u="none" strike="noStrike" baseline="0" dirty="0" smtClean="0">
              <a:latin typeface="Perpetua" panose="02020502060401020303" pitchFamily="18" charset="0"/>
            </a:endParaRP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Autonomic neuropathy is not the only cause of impotence in diabetic males, and other factors </a:t>
            </a:r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suchas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vasculopathies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hormonal</a:t>
            </a:r>
            <a:r>
              <a:rPr lang="en-US" sz="2800" b="0" i="0" u="none" strike="noStrike" dirty="0" smtClean="0">
                <a:solidFill>
                  <a:srgbClr val="FF0000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alterations, and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psychological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issues are equally important.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5307" y="1115152"/>
            <a:ext cx="108816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Sudomotor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 abnormalities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result in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distal </a:t>
            </a:r>
            <a:r>
              <a:rPr lang="en-US" sz="2800" b="0" i="0" u="sng" strike="noStrike" baseline="0" dirty="0" err="1" smtClean="0">
                <a:latin typeface="Perpetua" panose="02020502060401020303" pitchFamily="18" charset="0"/>
              </a:rPr>
              <a:t>anhidrosis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compensatory</a:t>
            </a:r>
          </a:p>
          <a:p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facial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and </a:t>
            </a:r>
            <a:r>
              <a:rPr lang="en-US" sz="2800" b="0" i="0" u="sng" strike="noStrike" baseline="0" dirty="0" err="1" smtClean="0">
                <a:latin typeface="Perpetua" panose="02020502060401020303" pitchFamily="18" charset="0"/>
              </a:rPr>
              <a:t>truncal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sweating, and heat intolerance.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peculiar hyperhidrosis called </a:t>
            </a:r>
            <a:r>
              <a:rPr lang="en-US" sz="2800" b="0" i="1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gustatory sweating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is characterized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by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profuse sweating in the face and forehead immediately</a:t>
            </a:r>
          </a:p>
          <a:p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following food intake.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This often becomes difficult to treat and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socially embarrassing. Oral or topical </a:t>
            </a:r>
            <a:r>
              <a:rPr lang="en-US" sz="2800" b="0" i="0" u="none" strike="noStrike" baseline="0" dirty="0" err="1" smtClean="0">
                <a:solidFill>
                  <a:srgbClr val="00B050"/>
                </a:solidFill>
                <a:latin typeface="Perpetua" panose="02020502060401020303" pitchFamily="18" charset="0"/>
              </a:rPr>
              <a:t>glycopyrrolate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may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prove partially effective in some patients.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2312" y="955423"/>
            <a:ext cx="10512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Pupillary abnormalities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include </a:t>
            </a:r>
            <a:r>
              <a:rPr lang="en-US" sz="2800" b="0" i="0" u="none" strike="noStrike" baseline="0" dirty="0" smtClean="0">
                <a:solidFill>
                  <a:srgbClr val="00B050"/>
                </a:solidFill>
                <a:latin typeface="Perpetua" panose="02020502060401020303" pitchFamily="18" charset="0"/>
              </a:rPr>
              <a:t>constricted pupils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with </a:t>
            </a:r>
            <a:r>
              <a:rPr lang="en-US" sz="2800" b="0" i="0" u="none" strike="noStrike" baseline="0" dirty="0" smtClean="0">
                <a:solidFill>
                  <a:srgbClr val="00B050"/>
                </a:solidFill>
                <a:latin typeface="Perpetua" panose="02020502060401020303" pitchFamily="18" charset="0"/>
              </a:rPr>
              <a:t>sluggish light reaction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which occurs in 20% of unselected diabetic patients. This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results from early involvement of </a:t>
            </a:r>
            <a:r>
              <a:rPr lang="en-US" sz="2800" b="0" i="0" u="none" strike="noStrike" baseline="0" dirty="0" smtClean="0">
                <a:solidFill>
                  <a:srgbClr val="00B050"/>
                </a:solidFill>
                <a:latin typeface="Perpetua" panose="02020502060401020303" pitchFamily="18" charset="0"/>
              </a:rPr>
              <a:t>sympathetic nerves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that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dilate the iris and an imbalance between parasympathetic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and sympathetic function.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blunted autonomic response</a:t>
            </a:r>
            <a:r>
              <a:rPr lang="en-US" sz="2800" b="0" i="0" u="none" strike="noStrike" dirty="0" smtClean="0">
                <a:solidFill>
                  <a:srgbClr val="FF0000"/>
                </a:solidFill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to hypoglycemia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produces an inadequate sympathetic and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adrenal response and hence an unawareness of hypoglycemia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that may seriously complicate intensive insulin treatment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2120" y="2319451"/>
            <a:ext cx="94061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Lumbosacral </a:t>
            </a:r>
            <a:r>
              <a:rPr lang="en-US" sz="4400" b="1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Radiculoplexopathy</a:t>
            </a:r>
            <a:r>
              <a:rPr lang="en-US" sz="44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Amyotrophy</a:t>
            </a:r>
            <a:r>
              <a:rPr lang="en-US" sz="44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, Proximal Neuropathy).</a:t>
            </a:r>
            <a:endParaRPr lang="en-US" sz="4400" b="1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51854"/>
            <a:ext cx="9451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Perpetua" panose="02020502060401020303" pitchFamily="18" charset="0"/>
              </a:rPr>
              <a:t>Diabetic </a:t>
            </a:r>
            <a:r>
              <a:rPr lang="en-US" sz="2800" u="sng" dirty="0" err="1" smtClean="0">
                <a:latin typeface="Perpetua" panose="02020502060401020303" pitchFamily="18" charset="0"/>
              </a:rPr>
              <a:t>amyotrophy</a:t>
            </a:r>
            <a:r>
              <a:rPr lang="en-US" sz="2800" dirty="0" smtClean="0">
                <a:latin typeface="Perpetua" panose="02020502060401020303" pitchFamily="18" charset="0"/>
              </a:rPr>
              <a:t>, </a:t>
            </a:r>
            <a:r>
              <a:rPr lang="en-US" sz="2800" u="sng" dirty="0" smtClean="0">
                <a:latin typeface="Perpetua" panose="02020502060401020303" pitchFamily="18" charset="0"/>
              </a:rPr>
              <a:t>thoracolumbar radiculopathy</a:t>
            </a:r>
            <a:r>
              <a:rPr lang="en-US" sz="2800" dirty="0" smtClean="0">
                <a:latin typeface="Perpetua" panose="02020502060401020303" pitchFamily="18" charset="0"/>
              </a:rPr>
              <a:t>, and proximal or </a:t>
            </a:r>
            <a:r>
              <a:rPr lang="en-US" sz="2800" u="sng" dirty="0" smtClean="0">
                <a:latin typeface="Perpetua" panose="02020502060401020303" pitchFamily="18" charset="0"/>
              </a:rPr>
              <a:t>diffuse lower extremity weakness </a:t>
            </a:r>
            <a:r>
              <a:rPr lang="en-US" sz="2800" dirty="0" smtClean="0">
                <a:latin typeface="Perpetua" panose="02020502060401020303" pitchFamily="18" charset="0"/>
              </a:rPr>
              <a:t>should probably be grouped under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the single term, diabetic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lumbosacral </a:t>
            </a:r>
            <a:r>
              <a:rPr lang="en-US" sz="280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radiculoplexopathy</a:t>
            </a:r>
            <a:r>
              <a:rPr lang="en-US" sz="2800" dirty="0" smtClean="0">
                <a:latin typeface="Perpetua" panose="02020502060401020303" pitchFamily="18" charset="0"/>
              </a:rPr>
              <a:t>, since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these disorders seem to be different presentations of the same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basic involvement of multiple nerve roots or proximal nerve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segments.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32951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The onset is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unrelated to the duration of diabetes</a:t>
            </a:r>
            <a:r>
              <a:rPr lang="en-US" sz="2800" dirty="0" smtClean="0">
                <a:latin typeface="Perpetua" panose="02020502060401020303" pitchFamily="18" charset="0"/>
              </a:rPr>
              <a:t>, and the condition may develop in patients with longstanding NIDDM during periods of poor metabolic control and weight loss, but it can also occur in mild and </a:t>
            </a:r>
            <a:r>
              <a:rPr lang="en-US" sz="2800" dirty="0" err="1" smtClean="0">
                <a:latin typeface="Perpetua" panose="02020502060401020303" pitchFamily="18" charset="0"/>
              </a:rPr>
              <a:t>wellcontrolleddiabetics</a:t>
            </a:r>
            <a:r>
              <a:rPr lang="en-US" sz="2800" dirty="0" smtClean="0">
                <a:latin typeface="Perpetua" panose="02020502060401020303" pitchFamily="18" charset="0"/>
              </a:rPr>
              <a:t> or be the presenting feature of diabetes.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4880" y="212963"/>
            <a:ext cx="10951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Typically,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unilateral severe pain </a:t>
            </a:r>
            <a:r>
              <a:rPr lang="en-US" sz="2800" dirty="0" smtClean="0">
                <a:latin typeface="Perpetua" panose="02020502060401020303" pitchFamily="18" charset="0"/>
              </a:rPr>
              <a:t>in the </a:t>
            </a:r>
            <a:r>
              <a:rPr lang="en-US" sz="2800" u="sng" dirty="0" smtClean="0">
                <a:latin typeface="Perpetua" panose="02020502060401020303" pitchFamily="18" charset="0"/>
              </a:rPr>
              <a:t>lower back, hip, and anterior thigh </a:t>
            </a:r>
            <a:r>
              <a:rPr lang="en-US" sz="2800" dirty="0" smtClean="0">
                <a:latin typeface="Perpetua" panose="02020502060401020303" pitchFamily="18" charset="0"/>
              </a:rPr>
              <a:t>heralds the onset of neuropathy. 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Within </a:t>
            </a:r>
            <a:r>
              <a:rPr lang="en-US" sz="2800" u="sng" dirty="0" smtClean="0">
                <a:latin typeface="Perpetua" panose="02020502060401020303" pitchFamily="18" charset="0"/>
              </a:rPr>
              <a:t>days to weeks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weakness</a:t>
            </a:r>
            <a:r>
              <a:rPr lang="en-US" sz="2800" dirty="0" smtClean="0">
                <a:latin typeface="Perpetua" panose="02020502060401020303" pitchFamily="18" charset="0"/>
              </a:rPr>
              <a:t> ensues, affecting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proximal</a:t>
            </a:r>
            <a:r>
              <a:rPr lang="en-US" sz="2800" dirty="0" smtClean="0">
                <a:latin typeface="Perpetua" panose="02020502060401020303" pitchFamily="18" charset="0"/>
              </a:rPr>
              <a:t> and, to a lesser extent, distal lower-extremity muscles (</a:t>
            </a:r>
            <a:r>
              <a:rPr lang="en-US" sz="2800" dirty="0" err="1" smtClean="0">
                <a:latin typeface="Perpetua" panose="02020502060401020303" pitchFamily="18" charset="0"/>
              </a:rPr>
              <a:t>iliopsoas</a:t>
            </a:r>
            <a:r>
              <a:rPr lang="en-US" sz="2800" dirty="0" smtClean="0">
                <a:latin typeface="Perpetua" panose="02020502060401020303" pitchFamily="18" charset="0"/>
              </a:rPr>
              <a:t>, gluteus, thigh adductor, quadriceps, hamstring, and anterior </a:t>
            </a:r>
            <a:r>
              <a:rPr lang="en-US" sz="2800" dirty="0" err="1" smtClean="0">
                <a:latin typeface="Perpetua" panose="02020502060401020303" pitchFamily="18" charset="0"/>
              </a:rPr>
              <a:t>tibialis</a:t>
            </a:r>
            <a:r>
              <a:rPr lang="en-US" sz="2800" dirty="0" smtClean="0">
                <a:latin typeface="Perpetua" panose="02020502060401020303" pitchFamily="18" charset="0"/>
              </a:rPr>
              <a:t>).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In some cases, the </a:t>
            </a:r>
            <a:r>
              <a:rPr lang="en-US" sz="2800" u="sng" dirty="0" smtClean="0">
                <a:latin typeface="Perpetua" panose="02020502060401020303" pitchFamily="18" charset="0"/>
              </a:rPr>
              <a:t>opposite leg becomes </a:t>
            </a:r>
            <a:r>
              <a:rPr lang="en-US" sz="2800" dirty="0" smtClean="0">
                <a:latin typeface="Perpetua" panose="02020502060401020303" pitchFamily="18" charset="0"/>
              </a:rPr>
              <a:t>affected after a latency of days to months.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880" y="2901850"/>
            <a:ext cx="10055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Reduction or absence of knee and ankle</a:t>
            </a:r>
            <a:r>
              <a:rPr lang="en-US" sz="2800" b="0" i="0" u="sng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jerks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is the rule. Numbness or </a:t>
            </a:r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paresthesias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are minor complaints.</a:t>
            </a:r>
          </a:p>
          <a:p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Weight loss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occurs in more than half of patients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4880" y="4286845"/>
            <a:ext cx="9671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The </a:t>
            </a:r>
            <a:r>
              <a:rPr lang="en-US" sz="2800" u="sng" dirty="0" smtClean="0">
                <a:latin typeface="Perpetua" panose="02020502060401020303" pitchFamily="18" charset="0"/>
              </a:rPr>
              <a:t>progression</a:t>
            </a:r>
            <a:r>
              <a:rPr lang="en-US" sz="2800" dirty="0" smtClean="0">
                <a:latin typeface="Perpetua" panose="02020502060401020303" pitchFamily="18" charset="0"/>
              </a:rPr>
              <a:t> may be steady or stepwise and may continue for many months.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7384" y="806433"/>
            <a:ext cx="9909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Often beginning as a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DSP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this disorder comes to involve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proximal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segments of the PNS including multiple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lumbosacral roots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thoracic posterior primary rami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and (less commonly) cervical </a:t>
            </a:r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myotomes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039" y="2244460"/>
            <a:ext cx="9992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trigeminal blink reflex </a:t>
            </a:r>
            <a:r>
              <a:rPr lang="en-US" sz="2800" dirty="0" smtClean="0">
                <a:latin typeface="Perpetua" panose="02020502060401020303" pitchFamily="18" charset="0"/>
              </a:rPr>
              <a:t>is often spared in advanced diabetic neuropathy and </a:t>
            </a:r>
            <a:r>
              <a:rPr lang="en-US" sz="2800" dirty="0" err="1" smtClean="0">
                <a:latin typeface="Perpetua" panose="02020502060401020303" pitchFamily="18" charset="0"/>
              </a:rPr>
              <a:t>polyradiculoneuropathy</a:t>
            </a:r>
            <a:r>
              <a:rPr lang="en-US" sz="2800" dirty="0" smtClean="0">
                <a:latin typeface="Perpetua" panose="02020502060401020303" pitchFamily="18" charset="0"/>
              </a:rPr>
              <a:t>, providing an important method to distinguish between this and immune-related </a:t>
            </a:r>
            <a:r>
              <a:rPr lang="en-US" sz="2800" dirty="0" err="1" smtClean="0">
                <a:latin typeface="Perpetua" panose="02020502060401020303" pitchFamily="18" charset="0"/>
              </a:rPr>
              <a:t>polyradiculoneuropathies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6693" y="3682487"/>
            <a:ext cx="9779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Much less commonly encountered is diabetic </a:t>
            </a:r>
            <a:r>
              <a:rPr lang="en-US" sz="2800" dirty="0" err="1">
                <a:solidFill>
                  <a:srgbClr val="FF0000"/>
                </a:solidFill>
                <a:latin typeface="Perpetua" panose="02020502060401020303" pitchFamily="18" charset="0"/>
              </a:rPr>
              <a:t>polyradiculopathy</a:t>
            </a:r>
            <a:r>
              <a:rPr lang="en-US" sz="2800" dirty="0">
                <a:latin typeface="Perpetua" panose="02020502060401020303" pitchFamily="18" charset="0"/>
              </a:rPr>
              <a:t>,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in which peripheral sensory nerve conduction studies are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normal.</a:t>
            </a:r>
          </a:p>
        </p:txBody>
      </p:sp>
    </p:spTree>
    <p:extLst>
      <p:ext uri="{BB962C8B-B14F-4D97-AF65-F5344CB8AC3E}">
        <p14:creationId xmlns:p14="http://schemas.microsoft.com/office/powerpoint/2010/main" val="37676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404" y="1461254"/>
            <a:ext cx="109583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The result is often a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debilitating, painful asymmetrical motor neuropathy with profound atrophy of proximal leg muscles.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Pain</a:t>
            </a:r>
            <a:r>
              <a:rPr lang="en-US" sz="2800" dirty="0" smtClean="0">
                <a:latin typeface="Perpetua" panose="02020502060401020303" pitchFamily="18" charset="0"/>
              </a:rPr>
              <a:t> usually recedes spontaneously long before motor strength begins to improve.</a:t>
            </a:r>
          </a:p>
          <a:p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Recovery takes up to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24 months </a:t>
            </a:r>
            <a:r>
              <a:rPr lang="en-US" sz="2800" dirty="0" smtClean="0">
                <a:latin typeface="Perpetua" panose="02020502060401020303" pitchFamily="18" charset="0"/>
              </a:rPr>
              <a:t>because of the slow rate of axonal regeneration.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In many cases, mild to moderate weakness persists indefinitely.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6105" y="2339078"/>
            <a:ext cx="4551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u="none" strike="noStrike" baseline="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Truncal</a:t>
            </a:r>
            <a:r>
              <a:rPr lang="en-US" sz="4000" b="1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 Neuropathy</a:t>
            </a:r>
            <a:endParaRPr lang="en-US" sz="4000" b="1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6591" y="1188730"/>
            <a:ext cx="10007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In general, the diagnosis of a definite diabetic neuropathy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should be based on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clinical symptoms</a:t>
            </a:r>
            <a:r>
              <a:rPr lang="en-US" sz="2800" dirty="0" smtClean="0">
                <a:latin typeface="Perpetua" panose="02020502060401020303" pitchFamily="18" charset="0"/>
              </a:rPr>
              <a:t>, objective neurological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signs</a:t>
            </a:r>
            <a:r>
              <a:rPr lang="en-US" sz="2800" dirty="0" smtClean="0">
                <a:latin typeface="Perpetua" panose="02020502060401020303" pitchFamily="18" charset="0"/>
              </a:rPr>
              <a:t>, and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EDX</a:t>
            </a:r>
            <a:r>
              <a:rPr lang="en-US" sz="2800" dirty="0" smtClean="0">
                <a:latin typeface="Perpetua" panose="02020502060401020303" pitchFamily="18" charset="0"/>
              </a:rPr>
              <a:t> confirmation.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592" y="2836372"/>
            <a:ext cx="101823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The risk of developing symptomatic neuropathy in patients without neuropathic symptoms or signs at the time of initial diagnosis of diabetes is estimated to be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4% to 10% by 5 years and up to 50% by 25 years.</a:t>
            </a:r>
            <a:endParaRPr lang="en-US" sz="2800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9" y="626839"/>
            <a:ext cx="11280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Diabetic </a:t>
            </a:r>
            <a:r>
              <a:rPr lang="en-US" sz="2800" dirty="0" err="1" smtClean="0">
                <a:latin typeface="Perpetua" panose="02020502060401020303" pitchFamily="18" charset="0"/>
              </a:rPr>
              <a:t>truncal</a:t>
            </a:r>
            <a:r>
              <a:rPr lang="en-US" sz="2800" dirty="0" smtClean="0">
                <a:latin typeface="Perpetua" panose="02020502060401020303" pitchFamily="18" charset="0"/>
              </a:rPr>
              <a:t> neuropathy or thoracic radiculopathy involving the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T4 through T12 </a:t>
            </a:r>
            <a:r>
              <a:rPr lang="en-US" sz="2800" dirty="0" smtClean="0">
                <a:latin typeface="Perpetua" panose="02020502060401020303" pitchFamily="18" charset="0"/>
              </a:rPr>
              <a:t>spinal nerve </a:t>
            </a:r>
            <a:r>
              <a:rPr lang="en-US" sz="2800" dirty="0">
                <a:latin typeface="Perpetua" panose="02020502060401020303" pitchFamily="18" charset="0"/>
              </a:rPr>
              <a:t>roots causes pain or </a:t>
            </a:r>
            <a:r>
              <a:rPr lang="en-US" sz="2800" dirty="0" err="1">
                <a:latin typeface="Perpetua" panose="02020502060401020303" pitchFamily="18" charset="0"/>
              </a:rPr>
              <a:t>dysesthesias</a:t>
            </a:r>
            <a:r>
              <a:rPr lang="en-US" sz="2800" dirty="0">
                <a:latin typeface="Perpetua" panose="02020502060401020303" pitchFamily="18" charset="0"/>
              </a:rPr>
              <a:t> in areas of the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chest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dirty="0" smtClean="0">
                <a:latin typeface="Perpetua" panose="02020502060401020303" pitchFamily="18" charset="0"/>
              </a:rPr>
              <a:t>or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abdomen</a:t>
            </a:r>
            <a:r>
              <a:rPr lang="en-US" sz="2800" dirty="0">
                <a:latin typeface="Perpetua" panose="02020502060401020303" pitchFamily="18" charset="0"/>
              </a:rPr>
              <a:t>, thereby producing diagnostic confusion. </a:t>
            </a:r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Bulging </a:t>
            </a:r>
            <a:r>
              <a:rPr lang="en-US" sz="2800" dirty="0" err="1" smtClean="0">
                <a:latin typeface="Perpetua" panose="02020502060401020303" pitchFamily="18" charset="0"/>
              </a:rPr>
              <a:t>ofthe</a:t>
            </a:r>
            <a:r>
              <a:rPr lang="en-US" sz="2800" dirty="0" smtClean="0">
                <a:latin typeface="Perpetua" panose="02020502060401020303" pitchFamily="18" charset="0"/>
              </a:rPr>
              <a:t> </a:t>
            </a:r>
            <a:r>
              <a:rPr lang="en-US" sz="2800" dirty="0">
                <a:latin typeface="Perpetua" panose="02020502060401020303" pitchFamily="18" charset="0"/>
              </a:rPr>
              <a:t>abdominal wall as a result of weakness of abdominal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muscles may also occur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999" y="2971489"/>
            <a:ext cx="111057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Patients describe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burning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stabbing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boring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, </a:t>
            </a:r>
            <a:r>
              <a:rPr lang="en-US" sz="2800" b="0" i="0" u="sng" strike="noStrike" baseline="0" dirty="0" err="1" smtClean="0">
                <a:latin typeface="Perpetua" panose="02020502060401020303" pitchFamily="18" charset="0"/>
              </a:rPr>
              <a:t>beltlike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pain. </a:t>
            </a:r>
          </a:p>
          <a:p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Contact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with clothing can be very unpleasant.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The onset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may be either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abrupt or gradual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and in some patients </a:t>
            </a:r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precededor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accompanied by a profound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weight loss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4608" y="895434"/>
            <a:ext cx="8994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The clinical picture can mimic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intra-abdominal</a:t>
            </a:r>
            <a:r>
              <a:rPr lang="en-US" sz="2800" dirty="0" smtClean="0">
                <a:latin typeface="Perpetua" panose="02020502060401020303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intrathoracic</a:t>
            </a:r>
            <a:r>
              <a:rPr lang="en-US" sz="2800" dirty="0" smtClean="0">
                <a:latin typeface="Perpetua" panose="02020502060401020303" pitchFamily="18" charset="0"/>
              </a:rPr>
              <a:t>, or </a:t>
            </a:r>
            <a:r>
              <a:rPr lang="en-US" sz="280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intraspinal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dirty="0" smtClean="0">
                <a:latin typeface="Perpetua" panose="02020502060401020303" pitchFamily="18" charset="0"/>
              </a:rPr>
              <a:t>disease, or even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herpes zoster</a:t>
            </a:r>
            <a:r>
              <a:rPr lang="en-US" sz="2800" dirty="0" smtClean="0">
                <a:latin typeface="Perpetua" panose="02020502060401020303" pitchFamily="18" charset="0"/>
              </a:rPr>
              <a:t>, requiring careful differential diagnostic consideration. 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Neurological findings are limited to hypoesthesia or </a:t>
            </a:r>
            <a:r>
              <a:rPr lang="en-US" sz="2800" dirty="0" err="1" smtClean="0">
                <a:latin typeface="Perpetua" panose="02020502060401020303" pitchFamily="18" charset="0"/>
              </a:rPr>
              <a:t>hyperpathia</a:t>
            </a:r>
            <a:r>
              <a:rPr lang="en-US" sz="2800" dirty="0" smtClean="0">
                <a:latin typeface="Perpetua" panose="02020502060401020303" pitchFamily="18" charset="0"/>
              </a:rPr>
              <a:t> over the thorax or abdomen. 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The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dirty="0" smtClean="0">
                <a:latin typeface="Perpetua" panose="02020502060401020303" pitchFamily="18" charset="0"/>
              </a:rPr>
              <a:t>symptoms may persist for several months before gradual and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spontaneous resolution within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4 to 6 months</a:t>
            </a:r>
            <a:r>
              <a:rPr lang="en-US" sz="2800" dirty="0" smtClean="0">
                <a:latin typeface="Perpetua" panose="02020502060401020303" pitchFamily="18" charset="0"/>
              </a:rPr>
              <a:t>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43" y="968698"/>
            <a:ext cx="6457481" cy="46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0736" y="2265926"/>
            <a:ext cx="6255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Limb </a:t>
            </a:r>
            <a:r>
              <a:rPr lang="en-US" sz="4800" b="1" i="0" u="none" strike="noStrike" baseline="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Mononeuropathy</a:t>
            </a:r>
            <a:endParaRPr lang="en-US" sz="4800" b="1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8304" y="237791"/>
            <a:ext cx="11283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two basic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mechanisms: </a:t>
            </a:r>
          </a:p>
          <a:p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nerve infarction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or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entrapment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. </a:t>
            </a:r>
          </a:p>
          <a:p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Mononeuropathy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secondary to nerve </a:t>
            </a:r>
            <a:r>
              <a:rPr lang="en-US" sz="2800" b="0" i="0" u="none" strike="noStrike" baseline="0" dirty="0" smtClean="0">
                <a:solidFill>
                  <a:srgbClr val="00B050"/>
                </a:solidFill>
                <a:latin typeface="Perpetua" panose="02020502060401020303" pitchFamily="18" charset="0"/>
              </a:rPr>
              <a:t>infarction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has a stereotyped presentation,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with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abrupt onset of pain followed by variable weakness</a:t>
            </a:r>
            <a:r>
              <a:rPr lang="en-US" sz="2800" b="0" i="0" u="sng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and atrophy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. recovery tends to be slow.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The </a:t>
            </a:r>
            <a:r>
              <a:rPr lang="en-US" sz="280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m</a:t>
            </a:r>
            <a:r>
              <a:rPr lang="en-US" sz="2800" b="0" i="0" u="none" strike="noStrike" baseline="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median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, ulnar, and fibular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nerves are most commonly affected.</a:t>
            </a:r>
          </a:p>
          <a:p>
            <a:r>
              <a:rPr lang="en-US" sz="2800" b="0" i="0" u="none" strike="noStrike" baseline="0" dirty="0" err="1" smtClean="0">
                <a:latin typeface="Perpetua" panose="02020502060401020303" pitchFamily="18" charset="0"/>
              </a:rPr>
              <a:t>Mononeuropathies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due to nerve entrapment are more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common than nerve infarctions. These two conditions can</a:t>
            </a:r>
            <a:r>
              <a:rPr lang="en-US" sz="2800" b="0" i="0" u="none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usually be distinguished by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clinical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 and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electrophysiological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features. </a:t>
            </a:r>
          </a:p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EDX studies demonstrate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axonal loss in nerve infarction</a:t>
            </a:r>
            <a:r>
              <a:rPr lang="en-US" sz="2800" b="0" i="0" u="sng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in contrast to focal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conduction block or focal slowing</a:t>
            </a:r>
            <a:r>
              <a:rPr lang="en-US" sz="2800" b="0" i="0" u="sng" strike="noStrike" dirty="0" smtClean="0">
                <a:latin typeface="Perpetua" panose="02020502060401020303" pitchFamily="18" charset="0"/>
              </a:rPr>
              <a:t> </a:t>
            </a:r>
            <a:r>
              <a:rPr lang="en-US" sz="2800" b="0" i="0" u="sng" strike="noStrike" baseline="0" dirty="0" smtClean="0">
                <a:latin typeface="Perpetua" panose="02020502060401020303" pitchFamily="18" charset="0"/>
              </a:rPr>
              <a:t>often mixed with axonal loss in entrapment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464" y="932010"/>
            <a:ext cx="9945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Diabetes is found in </a:t>
            </a:r>
            <a:r>
              <a:rPr lang="en-US" sz="2800" u="sng" dirty="0" smtClean="0">
                <a:latin typeface="Perpetua" panose="02020502060401020303" pitchFamily="18" charset="0"/>
              </a:rPr>
              <a:t>8% to 12% </a:t>
            </a:r>
            <a:r>
              <a:rPr lang="en-US" sz="2800" dirty="0" smtClean="0">
                <a:latin typeface="Perpetua" panose="02020502060401020303" pitchFamily="18" charset="0"/>
              </a:rPr>
              <a:t>of patients presenting with CTS. </a:t>
            </a:r>
          </a:p>
          <a:p>
            <a:endParaRPr lang="en-US" sz="2800" dirty="0"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Electrophysiological abnormalities consistent with CTS without symptoms are found in </a:t>
            </a:r>
            <a:r>
              <a:rPr lang="en-US" sz="2800" u="sng" dirty="0" smtClean="0">
                <a:latin typeface="Perpetua" panose="02020502060401020303" pitchFamily="18" charset="0"/>
              </a:rPr>
              <a:t>one fourth</a:t>
            </a:r>
            <a:r>
              <a:rPr lang="en-US" sz="2800" dirty="0" smtClean="0">
                <a:latin typeface="Perpetua" panose="02020502060401020303" pitchFamily="18" charset="0"/>
              </a:rPr>
              <a:t> of diabetic patients, whereas population-based studies have shown </a:t>
            </a:r>
            <a:r>
              <a:rPr lang="en-US" sz="2800" u="sng" dirty="0" smtClean="0">
                <a:latin typeface="Perpetua" panose="02020502060401020303" pitchFamily="18" charset="0"/>
              </a:rPr>
              <a:t>symptomatic CTS in 8% of diabetics</a:t>
            </a:r>
            <a:r>
              <a:rPr lang="en-US" sz="28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 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The risk for CTS is more than </a:t>
            </a:r>
            <a:r>
              <a:rPr lang="en-US" sz="2800" u="sng" dirty="0" smtClean="0">
                <a:latin typeface="Perpetua" panose="02020502060401020303" pitchFamily="18" charset="0"/>
              </a:rPr>
              <a:t>twofold </a:t>
            </a:r>
            <a:r>
              <a:rPr lang="en-US" sz="2800" dirty="0" smtClean="0">
                <a:latin typeface="Perpetua" panose="02020502060401020303" pitchFamily="18" charset="0"/>
              </a:rPr>
              <a:t>for patients with diabetes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0340" y="2348222"/>
            <a:ext cx="7163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Multiple </a:t>
            </a:r>
            <a:r>
              <a:rPr lang="en-US" sz="4400" b="1" i="0" u="none" strike="noStrike" baseline="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Mononeuropathies</a:t>
            </a:r>
            <a:r>
              <a:rPr lang="en-US" sz="4400" b="1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348" y="979069"/>
            <a:ext cx="8034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As in </a:t>
            </a:r>
            <a:r>
              <a:rPr lang="en-US" sz="2800" dirty="0" err="1" smtClean="0">
                <a:latin typeface="Perpetua" panose="02020502060401020303" pitchFamily="18" charset="0"/>
              </a:rPr>
              <a:t>mononeuropathy</a:t>
            </a:r>
            <a:r>
              <a:rPr lang="en-US" sz="2800" dirty="0" smtClean="0">
                <a:latin typeface="Perpetua" panose="02020502060401020303" pitchFamily="18" charset="0"/>
              </a:rPr>
              <a:t>, the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onset is abrupt </a:t>
            </a:r>
            <a:r>
              <a:rPr lang="en-US" sz="2800" dirty="0">
                <a:latin typeface="Perpetua" panose="02020502060401020303" pitchFamily="18" charset="0"/>
              </a:rPr>
              <a:t>in one nerve, and then </a:t>
            </a:r>
            <a:r>
              <a:rPr lang="en-US" sz="2800" dirty="0" smtClean="0">
                <a:latin typeface="Perpetua" panose="02020502060401020303" pitchFamily="18" charset="0"/>
              </a:rPr>
              <a:t>other nerves </a:t>
            </a:r>
            <a:r>
              <a:rPr lang="en-US" sz="2800" dirty="0">
                <a:latin typeface="Perpetua" panose="02020502060401020303" pitchFamily="18" charset="0"/>
              </a:rPr>
              <a:t>are involved sequentially at </a:t>
            </a:r>
            <a:r>
              <a:rPr lang="en-US" sz="2800" dirty="0" smtClean="0">
                <a:latin typeface="Perpetua" panose="02020502060401020303" pitchFamily="18" charset="0"/>
              </a:rPr>
              <a:t>irregular intervals</a:t>
            </a:r>
            <a:r>
              <a:rPr lang="en-US" sz="2800" dirty="0">
                <a:latin typeface="Perpetua" panose="02020502060401020303" pitchFamily="18" charset="0"/>
              </a:rPr>
              <a:t>. </a:t>
            </a:r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Multiple </a:t>
            </a:r>
            <a:r>
              <a:rPr lang="en-US" sz="2800" dirty="0" err="1" smtClean="0">
                <a:latin typeface="Perpetua" panose="02020502060401020303" pitchFamily="18" charset="0"/>
              </a:rPr>
              <a:t>mononeuropathies</a:t>
            </a:r>
            <a:r>
              <a:rPr lang="en-US" sz="2800" dirty="0" smtClean="0">
                <a:latin typeface="Perpetua" panose="02020502060401020303" pitchFamily="18" charset="0"/>
              </a:rPr>
              <a:t> </a:t>
            </a:r>
            <a:r>
              <a:rPr lang="en-US" sz="2800" dirty="0">
                <a:latin typeface="Perpetua" panose="02020502060401020303" pitchFamily="18" charset="0"/>
              </a:rPr>
              <a:t>involving the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proximal</a:t>
            </a:r>
            <a:r>
              <a:rPr lang="en-US" sz="2800" dirty="0">
                <a:latin typeface="Perpetua" panose="02020502060401020303" pitchFamily="18" charset="0"/>
              </a:rPr>
              <a:t> nerves are </a:t>
            </a:r>
            <a:r>
              <a:rPr lang="en-US" sz="2800" dirty="0" err="1" smtClean="0">
                <a:latin typeface="Perpetua" panose="02020502060401020303" pitchFamily="18" charset="0"/>
              </a:rPr>
              <a:t>consideredthe</a:t>
            </a:r>
            <a:r>
              <a:rPr lang="en-US" sz="2800" dirty="0" smtClean="0">
                <a:latin typeface="Perpetua" panose="02020502060401020303" pitchFamily="18" charset="0"/>
              </a:rPr>
              <a:t> </a:t>
            </a:r>
            <a:r>
              <a:rPr lang="en-US" sz="2800" dirty="0">
                <a:latin typeface="Perpetua" panose="02020502060401020303" pitchFamily="18" charset="0"/>
              </a:rPr>
              <a:t>cause of diabetic </a:t>
            </a:r>
            <a:r>
              <a:rPr lang="en-US" sz="2800" dirty="0" err="1">
                <a:solidFill>
                  <a:srgbClr val="FF0000"/>
                </a:solidFill>
                <a:latin typeface="Perpetua" panose="02020502060401020303" pitchFamily="18" charset="0"/>
              </a:rPr>
              <a:t>amyotrophy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0348" y="3365653"/>
            <a:ext cx="9012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Because </a:t>
            </a:r>
            <a:r>
              <a:rPr lang="en-US" sz="2800" dirty="0" smtClean="0">
                <a:latin typeface="Perpetua" panose="02020502060401020303" pitchFamily="18" charset="0"/>
              </a:rPr>
              <a:t>multiple </a:t>
            </a:r>
            <a:r>
              <a:rPr lang="en-US" sz="2800" dirty="0" err="1" smtClean="0">
                <a:latin typeface="Perpetua" panose="02020502060401020303" pitchFamily="18" charset="0"/>
              </a:rPr>
              <a:t>mononeuropathies</a:t>
            </a:r>
            <a:r>
              <a:rPr lang="en-US" sz="2800" dirty="0" smtClean="0">
                <a:latin typeface="Perpetua" panose="02020502060401020303" pitchFamily="18" charset="0"/>
              </a:rPr>
              <a:t> </a:t>
            </a:r>
            <a:r>
              <a:rPr lang="en-US" sz="2800" dirty="0">
                <a:latin typeface="Perpetua" panose="02020502060401020303" pitchFamily="18" charset="0"/>
              </a:rPr>
              <a:t>occur most frequently in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systemic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vasculitis</a:t>
            </a:r>
            <a:r>
              <a:rPr lang="en-US" sz="2800" dirty="0" smtClean="0">
                <a:latin typeface="Perpetua" panose="02020502060401020303" pitchFamily="18" charset="0"/>
              </a:rPr>
              <a:t>, this </a:t>
            </a:r>
            <a:r>
              <a:rPr lang="en-US" sz="2800" dirty="0">
                <a:latin typeface="Perpetua" panose="02020502060401020303" pitchFamily="18" charset="0"/>
              </a:rPr>
              <a:t>possibility should always be considered in the </a:t>
            </a:r>
            <a:r>
              <a:rPr lang="en-US" sz="2800" dirty="0" err="1" smtClean="0">
                <a:latin typeface="Perpetua" panose="02020502060401020303" pitchFamily="18" charset="0"/>
              </a:rPr>
              <a:t>differentialdiagnosis</a:t>
            </a:r>
            <a:r>
              <a:rPr lang="en-US" sz="2800" dirty="0" smtClean="0">
                <a:latin typeface="Perpetua" panose="02020502060401020303" pitchFamily="18" charset="0"/>
              </a:rPr>
              <a:t> </a:t>
            </a:r>
            <a:r>
              <a:rPr lang="en-US" sz="2800" dirty="0">
                <a:latin typeface="Perpetua" panose="02020502060401020303" pitchFamily="18" charset="0"/>
              </a:rPr>
              <a:t>of diabetic multiple </a:t>
            </a:r>
            <a:r>
              <a:rPr lang="en-US" sz="2800" dirty="0" err="1">
                <a:latin typeface="Perpetua" panose="02020502060401020303" pitchFamily="18" charset="0"/>
              </a:rPr>
              <a:t>mononeuropathies</a:t>
            </a:r>
            <a:r>
              <a:rPr lang="en-US" sz="2800" dirty="0">
                <a:latin typeface="Perpetua" panose="02020502060401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8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4772" y="2403086"/>
            <a:ext cx="6652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Perpetua" panose="02020502060401020303" pitchFamily="18" charset="0"/>
              </a:rPr>
              <a:t>Cranial </a:t>
            </a:r>
            <a:r>
              <a:rPr lang="en-US" sz="4400" b="1" dirty="0" err="1">
                <a:solidFill>
                  <a:srgbClr val="FF0000"/>
                </a:solidFill>
                <a:latin typeface="Perpetua" panose="02020502060401020303" pitchFamily="18" charset="0"/>
              </a:rPr>
              <a:t>Mononeuropathies</a:t>
            </a:r>
            <a:endParaRPr lang="en-US" sz="4400" b="1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159" y="610025"/>
            <a:ext cx="110658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third nerve </a:t>
            </a:r>
            <a:r>
              <a:rPr lang="en-US" sz="2800" dirty="0" smtClean="0">
                <a:latin typeface="Perpetua" panose="02020502060401020303" pitchFamily="18" charset="0"/>
              </a:rPr>
              <a:t>palsy </a:t>
            </a:r>
            <a:r>
              <a:rPr lang="en-US" sz="2800" dirty="0">
                <a:latin typeface="Perpetua" panose="02020502060401020303" pitchFamily="18" charset="0"/>
              </a:rPr>
              <a:t>is the most commonly encountered diabetic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cranial </a:t>
            </a:r>
            <a:r>
              <a:rPr lang="en-US" sz="2800" dirty="0" err="1">
                <a:latin typeface="Perpetua" panose="02020502060401020303" pitchFamily="18" charset="0"/>
              </a:rPr>
              <a:t>mononeuropathy</a:t>
            </a:r>
            <a:r>
              <a:rPr lang="en-US" sz="2800" dirty="0">
                <a:latin typeface="Perpetua" panose="02020502060401020303" pitchFamily="18" charset="0"/>
              </a:rPr>
              <a:t>. </a:t>
            </a:r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Pupillary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sparing</a:t>
            </a:r>
            <a:r>
              <a:rPr lang="en-US" sz="2800" dirty="0">
                <a:latin typeface="Perpetua" panose="02020502060401020303" pitchFamily="18" charset="0"/>
              </a:rPr>
              <a:t>, the hallmark </a:t>
            </a:r>
            <a:r>
              <a:rPr lang="en-US" sz="2800" dirty="0" smtClean="0">
                <a:latin typeface="Perpetua" panose="02020502060401020303" pitchFamily="18" charset="0"/>
              </a:rPr>
              <a:t>of diabetic </a:t>
            </a:r>
            <a:r>
              <a:rPr lang="en-US" sz="2800" dirty="0">
                <a:latin typeface="Perpetua" panose="02020502060401020303" pitchFamily="18" charset="0"/>
              </a:rPr>
              <a:t>third-nerve palsy, results from ischemic infarction </a:t>
            </a:r>
            <a:r>
              <a:rPr lang="en-US" sz="2800" dirty="0" smtClean="0">
                <a:latin typeface="Perpetua" panose="02020502060401020303" pitchFamily="18" charset="0"/>
              </a:rPr>
              <a:t>of the </a:t>
            </a:r>
            <a:r>
              <a:rPr lang="en-US" sz="2800" dirty="0" err="1">
                <a:latin typeface="Perpetua" panose="02020502060401020303" pitchFamily="18" charset="0"/>
              </a:rPr>
              <a:t>centrifascicular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dirty="0" err="1">
                <a:latin typeface="Perpetua" panose="02020502060401020303" pitchFamily="18" charset="0"/>
              </a:rPr>
              <a:t>oculomotor</a:t>
            </a:r>
            <a:r>
              <a:rPr lang="en-US" sz="2800" dirty="0">
                <a:latin typeface="Perpetua" panose="02020502060401020303" pitchFamily="18" charset="0"/>
              </a:rPr>
              <a:t> axons due to diabetic </a:t>
            </a:r>
            <a:r>
              <a:rPr lang="en-US" sz="2800" dirty="0" err="1" smtClean="0">
                <a:latin typeface="Perpetua" panose="02020502060401020303" pitchFamily="18" charset="0"/>
              </a:rPr>
              <a:t>vasculopathy</a:t>
            </a:r>
            <a:r>
              <a:rPr lang="en-US" sz="2800" dirty="0" smtClean="0">
                <a:latin typeface="Perpetua" panose="02020502060401020303" pitchFamily="18" charset="0"/>
              </a:rPr>
              <a:t> of </a:t>
            </a:r>
            <a:r>
              <a:rPr lang="en-US" sz="2800" dirty="0">
                <a:latin typeface="Perpetua" panose="02020502060401020303" pitchFamily="18" charset="0"/>
              </a:rPr>
              <a:t>the vasa </a:t>
            </a:r>
            <a:r>
              <a:rPr lang="en-US" sz="2800" dirty="0" err="1">
                <a:latin typeface="Perpetua" panose="02020502060401020303" pitchFamily="18" charset="0"/>
              </a:rPr>
              <a:t>nervorum</a:t>
            </a:r>
            <a:r>
              <a:rPr lang="en-US" sz="2800" dirty="0">
                <a:latin typeface="Perpetua" panose="02020502060401020303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159" y="2954071"/>
            <a:ext cx="10842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With decreasing </a:t>
            </a:r>
            <a:r>
              <a:rPr lang="en-US" sz="2800" dirty="0" smtClean="0">
                <a:latin typeface="Perpetua" panose="02020502060401020303" pitchFamily="18" charset="0"/>
              </a:rPr>
              <a:t>frequency,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fourth</a:t>
            </a:r>
            <a:r>
              <a:rPr lang="en-US" sz="2800" dirty="0">
                <a:latin typeface="Perpetua" panose="02020502060401020303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sixth</a:t>
            </a:r>
            <a:r>
              <a:rPr lang="en-US" sz="2800" dirty="0">
                <a:latin typeface="Perpetua" panose="02020502060401020303" pitchFamily="18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seventh</a:t>
            </a:r>
            <a:r>
              <a:rPr lang="en-US" sz="2800" dirty="0">
                <a:latin typeface="Perpetua" panose="02020502060401020303" pitchFamily="18" charset="0"/>
              </a:rPr>
              <a:t> nerves are also affected. </a:t>
            </a:r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Patients with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Bell palsy </a:t>
            </a:r>
            <a:r>
              <a:rPr lang="en-US" sz="2800" dirty="0">
                <a:latin typeface="Perpetua" panose="02020502060401020303" pitchFamily="18" charset="0"/>
              </a:rPr>
              <a:t>have a significantly higher frequency of </a:t>
            </a:r>
            <a:r>
              <a:rPr lang="en-US" sz="2800" dirty="0" smtClean="0">
                <a:latin typeface="Perpetua" panose="02020502060401020303" pitchFamily="18" charset="0"/>
              </a:rPr>
              <a:t>diabetes than </a:t>
            </a:r>
            <a:r>
              <a:rPr lang="en-US" sz="2800" dirty="0">
                <a:latin typeface="Perpetua" panose="02020502060401020303" pitchFamily="18" charset="0"/>
              </a:rPr>
              <a:t>an age-matched population. Most make a full </a:t>
            </a:r>
            <a:r>
              <a:rPr lang="en-US" sz="2800" dirty="0" smtClean="0">
                <a:latin typeface="Perpetua" panose="02020502060401020303" pitchFamily="18" charset="0"/>
              </a:rPr>
              <a:t>recovery in </a:t>
            </a:r>
            <a:r>
              <a:rPr lang="en-US" sz="2800" dirty="0">
                <a:latin typeface="Perpetua" panose="02020502060401020303" pitchFamily="18" charset="0"/>
              </a:rPr>
              <a:t>3 to 5 months.</a:t>
            </a:r>
          </a:p>
        </p:txBody>
      </p:sp>
    </p:spTree>
    <p:extLst>
      <p:ext uri="{BB962C8B-B14F-4D97-AF65-F5344CB8AC3E}">
        <p14:creationId xmlns:p14="http://schemas.microsoft.com/office/powerpoint/2010/main" val="21164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619" y="1496363"/>
            <a:ext cx="11170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erpetua" panose="02020502060401020303" pitchFamily="18" charset="0"/>
              </a:rPr>
              <a:t>patients presenting with a chronic “idiopathic” axonal polyneuropathy have nearly a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twofold</a:t>
            </a:r>
            <a:r>
              <a:rPr lang="en-US" sz="2800" dirty="0" smtClean="0">
                <a:latin typeface="Perpetua" panose="02020502060401020303" pitchFamily="18" charset="0"/>
              </a:rPr>
              <a:t> higher frequency of undiagnosed diabetes mellitus and impaired fasting blood glucose than age-</a:t>
            </a:r>
            <a:r>
              <a:rPr lang="en-US" sz="2800" dirty="0" err="1" smtClean="0">
                <a:latin typeface="Perpetua" panose="02020502060401020303" pitchFamily="18" charset="0"/>
              </a:rPr>
              <a:t>matchedcontrols</a:t>
            </a:r>
            <a:r>
              <a:rPr lang="en-US" sz="2800" dirty="0" smtClean="0">
                <a:latin typeface="Perpetua" panose="02020502060401020303" pitchFamily="18" charset="0"/>
              </a:rPr>
              <a:t>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619" y="3341428"/>
            <a:ext cx="10700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an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axonal neuropathy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may be </a:t>
            </a:r>
            <a:r>
              <a:rPr lang="en-US" sz="2800" b="0" i="0" u="none" strike="noStrike" baseline="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the presenting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or the earliest</a:t>
            </a:r>
            <a:r>
              <a:rPr lang="en-US" sz="2800" dirty="0">
                <a:latin typeface="Perpetua" panose="02020502060401020303" pitchFamily="18" charset="0"/>
              </a:rPr>
              <a:t> </a:t>
            </a:r>
            <a:r>
              <a:rPr lang="en-US" sz="2800" b="0" i="0" u="none" strike="noStrike" baseline="0" dirty="0" smtClean="0">
                <a:latin typeface="Perpetua" panose="02020502060401020303" pitchFamily="18" charset="0"/>
              </a:rPr>
              <a:t>manifestation in diabetes.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8889" y="1590939"/>
            <a:ext cx="121489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Two serious infectious syndromes occur occasionally in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patients with diabetes mellitus and characteristically affect one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or more cranial nerves by local inflammation. </a:t>
            </a:r>
            <a:r>
              <a:rPr lang="en-US" sz="2800" dirty="0" err="1">
                <a:solidFill>
                  <a:srgbClr val="FF0000"/>
                </a:solidFill>
                <a:latin typeface="Perpetua" panose="02020502060401020303" pitchFamily="18" charset="0"/>
              </a:rPr>
              <a:t>Rhinocerebral</a:t>
            </a:r>
            <a:endParaRPr lang="en-US" sz="2800" dirty="0">
              <a:solidFill>
                <a:srgbClr val="FF0000"/>
              </a:solidFill>
              <a:latin typeface="Perpetua" panose="02020502060401020303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Perpetua" panose="02020502060401020303" pitchFamily="18" charset="0"/>
              </a:rPr>
              <a:t>mucormycosis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 </a:t>
            </a:r>
            <a:r>
              <a:rPr lang="en-US" sz="2800" dirty="0">
                <a:latin typeface="Perpetua" panose="02020502060401020303" pitchFamily="18" charset="0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“malignant” external otitis </a:t>
            </a:r>
            <a:r>
              <a:rPr lang="en-US" sz="2800" dirty="0">
                <a:latin typeface="Perpetua" panose="02020502060401020303" pitchFamily="18" charset="0"/>
              </a:rPr>
              <a:t>were often fatal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before the advent of early diagnosis and effective treatment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13246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6218" y="2457950"/>
            <a:ext cx="55113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Perpetua" panose="02020502060401020303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041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510" y="881383"/>
            <a:ext cx="10506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The cornerstone in the treatment of diabetes and </a:t>
            </a:r>
            <a:r>
              <a:rPr lang="en-US" sz="2800" dirty="0" smtClean="0">
                <a:latin typeface="Perpetua" panose="02020502060401020303" pitchFamily="18" charset="0"/>
              </a:rPr>
              <a:t>its complications remains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optimal glucose control</a:t>
            </a:r>
            <a:r>
              <a:rPr lang="en-US" sz="2800" dirty="0">
                <a:latin typeface="Perpetua" panose="02020502060401020303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7605" y="1916183"/>
            <a:ext cx="9987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Symptomatic treatment </a:t>
            </a:r>
            <a:r>
              <a:rPr lang="en-US" sz="2800" dirty="0">
                <a:latin typeface="Perpetua" panose="02020502060401020303" pitchFamily="18" charset="0"/>
              </a:rPr>
              <a:t>for pain, autonomic </a:t>
            </a:r>
            <a:r>
              <a:rPr lang="en-US" sz="2800" dirty="0" smtClean="0">
                <a:latin typeface="Perpetua" panose="02020502060401020303" pitchFamily="18" charset="0"/>
              </a:rPr>
              <a:t>manifestations, and </a:t>
            </a:r>
            <a:r>
              <a:rPr lang="en-US" sz="2800" dirty="0">
                <a:latin typeface="Perpetua" panose="02020502060401020303" pitchFamily="18" charset="0"/>
              </a:rPr>
              <a:t>the complications of sensory loss can be offered </a:t>
            </a:r>
            <a:r>
              <a:rPr lang="en-US" sz="2800" dirty="0" smtClean="0">
                <a:latin typeface="Perpetua" panose="02020502060401020303" pitchFamily="18" charset="0"/>
              </a:rPr>
              <a:t>to mitigate </a:t>
            </a:r>
            <a:r>
              <a:rPr lang="en-US" sz="2800" dirty="0">
                <a:latin typeface="Perpetua" panose="02020502060401020303" pitchFamily="18" charset="0"/>
              </a:rPr>
              <a:t>the impact of neuropathic symptoms.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7605" y="3381871"/>
            <a:ext cx="8994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It should </a:t>
            </a:r>
            <a:r>
              <a:rPr lang="en-US" sz="2800" dirty="0" smtClean="0">
                <a:latin typeface="Perpetua" panose="02020502060401020303" pitchFamily="18" charset="0"/>
              </a:rPr>
              <a:t>be remembered </a:t>
            </a:r>
            <a:r>
              <a:rPr lang="en-US" sz="2800" dirty="0">
                <a:latin typeface="Perpetua" panose="02020502060401020303" pitchFamily="18" charset="0"/>
              </a:rPr>
              <a:t>that about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20% </a:t>
            </a:r>
            <a:r>
              <a:rPr lang="en-US" sz="2800" dirty="0">
                <a:latin typeface="Perpetua" panose="02020502060401020303" pitchFamily="18" charset="0"/>
              </a:rPr>
              <a:t>of patients with chronic </a:t>
            </a:r>
            <a:r>
              <a:rPr lang="en-US" sz="2800" dirty="0" smtClean="0">
                <a:latin typeface="Perpetua" panose="02020502060401020303" pitchFamily="18" charset="0"/>
              </a:rPr>
              <a:t>painful diabetic </a:t>
            </a:r>
            <a:r>
              <a:rPr lang="en-US" sz="2800" dirty="0">
                <a:latin typeface="Perpetua" panose="02020502060401020303" pitchFamily="18" charset="0"/>
              </a:rPr>
              <a:t>neuropathy of over 6 months’ duration demonstrate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a </a:t>
            </a:r>
            <a:r>
              <a:rPr lang="en-US" sz="2800" u="sng" dirty="0">
                <a:latin typeface="Perpetua" panose="02020502060401020303" pitchFamily="18" charset="0"/>
              </a:rPr>
              <a:t>complete remission </a:t>
            </a:r>
            <a:r>
              <a:rPr lang="en-US" sz="2800" dirty="0">
                <a:latin typeface="Perpetua" panose="02020502060401020303" pitchFamily="18" charset="0"/>
              </a:rPr>
              <a:t>of symptoms over time</a:t>
            </a:r>
          </a:p>
        </p:txBody>
      </p:sp>
    </p:spTree>
    <p:extLst>
      <p:ext uri="{BB962C8B-B14F-4D97-AF65-F5344CB8AC3E}">
        <p14:creationId xmlns:p14="http://schemas.microsoft.com/office/powerpoint/2010/main" val="505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279" y="1138730"/>
            <a:ext cx="10917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Patients with </a:t>
            </a:r>
            <a:r>
              <a:rPr lang="en-US" sz="2800" dirty="0" smtClean="0">
                <a:latin typeface="Perpetua" panose="02020502060401020303" pitchFamily="18" charset="0"/>
              </a:rPr>
              <a:t>symptomatic orthostatic </a:t>
            </a:r>
            <a:r>
              <a:rPr lang="en-US" sz="2800" dirty="0">
                <a:latin typeface="Perpetua" panose="02020502060401020303" pitchFamily="18" charset="0"/>
              </a:rPr>
              <a:t>hypotension are advised to sleep with the head </a:t>
            </a:r>
            <a:r>
              <a:rPr lang="en-US" sz="2800" dirty="0" smtClean="0">
                <a:latin typeface="Perpetua" panose="02020502060401020303" pitchFamily="18" charset="0"/>
              </a:rPr>
              <a:t>of the </a:t>
            </a:r>
            <a:r>
              <a:rPr lang="en-US" sz="2800" dirty="0">
                <a:latin typeface="Perpetua" panose="02020502060401020303" pitchFamily="18" charset="0"/>
              </a:rPr>
              <a:t>bed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elevated 6 to 10 inches</a:t>
            </a:r>
            <a:r>
              <a:rPr lang="en-US" sz="2800" dirty="0">
                <a:latin typeface="Perpetua" panose="02020502060401020303" pitchFamily="18" charset="0"/>
              </a:rPr>
              <a:t>. </a:t>
            </a:r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Practical </a:t>
            </a:r>
            <a:r>
              <a:rPr lang="en-US" sz="2800" dirty="0">
                <a:latin typeface="Perpetua" panose="02020502060401020303" pitchFamily="18" charset="0"/>
              </a:rPr>
              <a:t>suggestions include drinking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two cups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of strong coffee or tea with meals</a:t>
            </a:r>
            <a:r>
              <a:rPr lang="en-US" sz="2800" dirty="0">
                <a:latin typeface="Perpetua" panose="02020502060401020303" pitchFamily="18" charset="0"/>
              </a:rPr>
              <a:t>, eating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more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frequent small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meals </a:t>
            </a:r>
            <a:r>
              <a:rPr lang="en-US" sz="2800" dirty="0">
                <a:latin typeface="Perpetua" panose="02020502060401020303" pitchFamily="18" charset="0"/>
              </a:rPr>
              <a:t>rather than a few large ones, and increasing </a:t>
            </a:r>
            <a:r>
              <a:rPr lang="en-US" sz="2800" dirty="0" smtClean="0">
                <a:latin typeface="Perpetua" panose="02020502060401020303" pitchFamily="18" charset="0"/>
              </a:rPr>
              <a:t>the daily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fluid</a:t>
            </a:r>
            <a:r>
              <a:rPr lang="en-US" sz="2800" dirty="0">
                <a:latin typeface="Perpetua" panose="02020502060401020303" pitchFamily="18" charset="0"/>
              </a:rPr>
              <a:t> intake (&gt;20 </a:t>
            </a:r>
            <a:r>
              <a:rPr lang="en-US" sz="2800" dirty="0" err="1">
                <a:latin typeface="Perpetua" panose="02020502060401020303" pitchFamily="18" charset="0"/>
              </a:rPr>
              <a:t>oz</a:t>
            </a:r>
            <a:r>
              <a:rPr lang="en-US" sz="2800" dirty="0">
                <a:latin typeface="Perpetua" panose="02020502060401020303" pitchFamily="18" charset="0"/>
              </a:rPr>
              <a:t>/day) and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salt ingestion </a:t>
            </a:r>
            <a:r>
              <a:rPr lang="en-US" sz="2800" dirty="0">
                <a:latin typeface="Perpetua" panose="02020502060401020303" pitchFamily="18" charset="0"/>
              </a:rPr>
              <a:t>(10–20 </a:t>
            </a:r>
            <a:r>
              <a:rPr lang="en-US" sz="2800" dirty="0" smtClean="0">
                <a:latin typeface="Perpetua" panose="02020502060401020303" pitchFamily="18" charset="0"/>
              </a:rPr>
              <a:t>g/day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). </a:t>
            </a:r>
            <a:endParaRPr lang="en-US" sz="2800" dirty="0" smtClean="0">
              <a:solidFill>
                <a:srgbClr val="FF0000"/>
              </a:solidFill>
              <a:latin typeface="Perpetua" panose="02020502060401020303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Elastic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body stockings </a:t>
            </a:r>
            <a:r>
              <a:rPr lang="en-US" sz="2800" dirty="0">
                <a:latin typeface="Perpetua" panose="02020502060401020303" pitchFamily="18" charset="0"/>
              </a:rPr>
              <a:t>may be beneficial by </a:t>
            </a:r>
            <a:r>
              <a:rPr lang="en-US" sz="2800" dirty="0" smtClean="0">
                <a:latin typeface="Perpetua" panose="02020502060401020303" pitchFamily="18" charset="0"/>
              </a:rPr>
              <a:t>reducing the </a:t>
            </a:r>
            <a:r>
              <a:rPr lang="en-US" sz="2800" dirty="0">
                <a:latin typeface="Perpetua" panose="02020502060401020303" pitchFamily="18" charset="0"/>
              </a:rPr>
              <a:t>venous capacitance in bed but are poorly tolerated </a:t>
            </a:r>
            <a:r>
              <a:rPr lang="en-US" sz="2800" dirty="0" smtClean="0">
                <a:latin typeface="Perpetua" panose="02020502060401020303" pitchFamily="18" charset="0"/>
              </a:rPr>
              <a:t>by many </a:t>
            </a:r>
            <a:r>
              <a:rPr lang="en-US" sz="2800" dirty="0">
                <a:latin typeface="Perpetua" panose="02020502060401020303" pitchFamily="18" charset="0"/>
              </a:rPr>
              <a:t>patients. </a:t>
            </a:r>
            <a:endParaRPr lang="en-US" sz="2800" dirty="0" smtClean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306" y="1409077"/>
            <a:ext cx="10690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Plasma volume expansion can be achieved by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fludrocortisone (0.1–0.6 mg/day).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Perpetua" panose="02020502060401020303" pitchFamily="18" charset="0"/>
              </a:rPr>
              <a:t>NSAlDs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,</a:t>
            </a:r>
            <a:r>
              <a:rPr lang="en-US" sz="2800" dirty="0">
                <a:latin typeface="Perpetua" panose="02020502060401020303" pitchFamily="18" charset="0"/>
              </a:rPr>
              <a:t> which inhibit prostaglandin synthesis, represent the next class of drugs </a:t>
            </a:r>
            <a:r>
              <a:rPr lang="en-US" sz="2800" dirty="0" smtClean="0">
                <a:latin typeface="Perpetua" panose="02020502060401020303" pitchFamily="18" charset="0"/>
              </a:rPr>
              <a:t>to be </a:t>
            </a:r>
            <a:r>
              <a:rPr lang="en-US" sz="2800" dirty="0">
                <a:latin typeface="Perpetua" panose="02020502060401020303" pitchFamily="18" charset="0"/>
              </a:rPr>
              <a:t>considered; ibuprofen, 400 mg 4 times a day, is better tolerated than indomethacin. </a:t>
            </a:r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Phenylpropanolamine</a:t>
            </a:r>
            <a:r>
              <a:rPr lang="en-US" sz="2800" dirty="0" smtClean="0">
                <a:latin typeface="Perpetua" panose="02020502060401020303" pitchFamily="18" charset="0"/>
              </a:rPr>
              <a:t> </a:t>
            </a:r>
            <a:r>
              <a:rPr lang="en-US" sz="2800" dirty="0">
                <a:latin typeface="Perpetua" panose="02020502060401020303" pitchFamily="18" charset="0"/>
              </a:rPr>
              <a:t>(25–50 mg 3 times a day), a direct-acting α-agonist, was once used to manage orthostatic hypotension.</a:t>
            </a:r>
          </a:p>
        </p:txBody>
      </p:sp>
    </p:spTree>
    <p:extLst>
      <p:ext uri="{BB962C8B-B14F-4D97-AF65-F5344CB8AC3E}">
        <p14:creationId xmlns:p14="http://schemas.microsoft.com/office/powerpoint/2010/main" val="34792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639" y="1462759"/>
            <a:ext cx="907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Perpetua" panose="02020502060401020303" pitchFamily="18" charset="0"/>
              </a:rPr>
              <a:t>Midodrine</a:t>
            </a:r>
            <a:r>
              <a:rPr lang="en-US" sz="2800" dirty="0">
                <a:latin typeface="Perpetua" panose="02020502060401020303" pitchFamily="18" charset="0"/>
              </a:rPr>
              <a:t>, an α1-adrenergic agonist that </a:t>
            </a:r>
            <a:r>
              <a:rPr lang="en-US" sz="2800" dirty="0" smtClean="0">
                <a:latin typeface="Perpetua" panose="02020502060401020303" pitchFamily="18" charset="0"/>
              </a:rPr>
              <a:t>causes vasoconstriction</a:t>
            </a:r>
            <a:r>
              <a:rPr lang="en-US" sz="2800" dirty="0">
                <a:latin typeface="Perpetua" panose="02020502060401020303" pitchFamily="18" charset="0"/>
              </a:rPr>
              <a:t>, is also effective. </a:t>
            </a:r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Similarly</a:t>
            </a:r>
            <a:r>
              <a:rPr lang="en-US" sz="2800" dirty="0">
                <a:latin typeface="Perpetua" panose="02020502060401020303" pitchFamily="18" charset="0"/>
              </a:rPr>
              <a:t>, </a:t>
            </a:r>
            <a:r>
              <a:rPr lang="en-US" sz="2800" dirty="0" smtClean="0">
                <a:latin typeface="Perpetua" panose="02020502060401020303" pitchFamily="18" charset="0"/>
              </a:rPr>
              <a:t>subcutaneous recombinant </a:t>
            </a:r>
            <a:r>
              <a:rPr lang="en-US" sz="2800" dirty="0">
                <a:latin typeface="Perpetua" panose="02020502060401020303" pitchFamily="18" charset="0"/>
              </a:rPr>
              <a:t>human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erythropoietin</a:t>
            </a:r>
            <a:r>
              <a:rPr lang="en-US" sz="2800" dirty="0">
                <a:latin typeface="Perpetua" panose="02020502060401020303" pitchFamily="18" charset="0"/>
              </a:rPr>
              <a:t> has proved effective </a:t>
            </a:r>
            <a:r>
              <a:rPr lang="en-US" sz="2800" dirty="0" smtClean="0">
                <a:latin typeface="Perpetua" panose="02020502060401020303" pitchFamily="18" charset="0"/>
              </a:rPr>
              <a:t>in some </a:t>
            </a:r>
            <a:r>
              <a:rPr lang="en-US" sz="2800" dirty="0">
                <a:latin typeface="Perpetua" panose="02020502060401020303" pitchFamily="18" charset="0"/>
              </a:rPr>
              <a:t>patients with orthostatic hypotension and anemia.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Perpetua" panose="02020502060401020303" pitchFamily="18" charset="0"/>
              </a:rPr>
              <a:t>Octreotide</a:t>
            </a:r>
            <a:r>
              <a:rPr lang="en-US" sz="2800" dirty="0">
                <a:latin typeface="Perpetua" panose="02020502060401020303" pitchFamily="18" charset="0"/>
              </a:rPr>
              <a:t> may improve orthostatic blood pressure by inducing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splanchnic vasoconstriction. </a:t>
            </a:r>
            <a:endParaRPr lang="en-US" sz="2800" dirty="0" smtClean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314" y="1423428"/>
            <a:ext cx="88586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Perpetua" panose="02020502060401020303" pitchFamily="18" charset="0"/>
              </a:rPr>
              <a:t>Delayed gastric </a:t>
            </a:r>
            <a:r>
              <a:rPr lang="en-US" sz="2800" dirty="0">
                <a:latin typeface="Perpetua" panose="02020502060401020303" pitchFamily="18" charset="0"/>
              </a:rPr>
              <a:t>emptying is often relieved with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metoclopramide</a:t>
            </a:r>
            <a:r>
              <a:rPr lang="en-US" sz="2800" dirty="0">
                <a:latin typeface="Perpetua" panose="02020502060401020303" pitchFamily="18" charset="0"/>
              </a:rPr>
              <a:t>; therefore, as it is a dopamine antagonist, extrapyramidal symptoms may occur at higher doses</a:t>
            </a:r>
            <a:r>
              <a:rPr lang="en-US" sz="2800" dirty="0" smtClean="0">
                <a:latin typeface="Perpetua" panose="02020502060401020303" pitchFamily="18" charset="0"/>
              </a:rPr>
              <a:t>. </a:t>
            </a:r>
            <a:endParaRPr lang="en-US" sz="2800" dirty="0">
              <a:latin typeface="Perpetua" panose="02020502060401020303" pitchFamily="18" charset="0"/>
            </a:endParaRPr>
          </a:p>
          <a:p>
            <a:r>
              <a:rPr lang="en-US" sz="2800" u="sng" dirty="0">
                <a:latin typeface="Perpetua" panose="02020502060401020303" pitchFamily="18" charset="0"/>
              </a:rPr>
              <a:t>Diabetic diarrhea </a:t>
            </a:r>
            <a:r>
              <a:rPr lang="en-US" sz="2800" dirty="0">
                <a:latin typeface="Perpetua" panose="02020502060401020303" pitchFamily="18" charset="0"/>
              </a:rPr>
              <a:t>may be treated with short courses of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tetracycline</a:t>
            </a:r>
            <a:r>
              <a:rPr lang="en-US" sz="2800" dirty="0">
                <a:latin typeface="Perpetua" panose="02020502060401020303" pitchFamily="18" charset="0"/>
              </a:rPr>
              <a:t> or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erythromycin</a:t>
            </a:r>
            <a:r>
              <a:rPr lang="en-US" sz="2800" dirty="0">
                <a:latin typeface="Perpetua" panose="02020502060401020303" pitchFamily="18" charset="0"/>
              </a:rPr>
              <a:t> if appropriate. In some cases,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clonidine</a:t>
            </a:r>
            <a:r>
              <a:rPr lang="en-US" sz="2800" dirty="0">
                <a:latin typeface="Perpetua" panose="02020502060401020303" pitchFamily="18" charset="0"/>
              </a:rPr>
              <a:t> has been reported to reduce the troublesome diarrhea.</a:t>
            </a:r>
          </a:p>
        </p:txBody>
      </p:sp>
    </p:spTree>
    <p:extLst>
      <p:ext uri="{BB962C8B-B14F-4D97-AF65-F5344CB8AC3E}">
        <p14:creationId xmlns:p14="http://schemas.microsoft.com/office/powerpoint/2010/main" val="42262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440" y="575161"/>
            <a:ext cx="9921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Perpetua" panose="02020502060401020303" pitchFamily="18" charset="0"/>
              </a:rPr>
              <a:t>Genitourinary</a:t>
            </a:r>
            <a:r>
              <a:rPr lang="en-US" sz="2800" dirty="0">
                <a:latin typeface="Perpetua" panose="02020502060401020303" pitchFamily="18" charset="0"/>
              </a:rPr>
              <a:t> complications of diabetic autonomic </a:t>
            </a:r>
            <a:r>
              <a:rPr lang="en-US" sz="2800" dirty="0" smtClean="0">
                <a:latin typeface="Perpetua" panose="02020502060401020303" pitchFamily="18" charset="0"/>
              </a:rPr>
              <a:t>neuropathy require </a:t>
            </a:r>
            <a:r>
              <a:rPr lang="en-US" sz="2800" dirty="0">
                <a:latin typeface="Perpetua" panose="02020502060401020303" pitchFamily="18" charset="0"/>
              </a:rPr>
              <a:t>close collaboration with a urologist. </a:t>
            </a:r>
            <a:r>
              <a:rPr lang="en-US" sz="2800" dirty="0" smtClean="0">
                <a:latin typeface="Perpetua" panose="02020502060401020303" pitchFamily="18" charset="0"/>
              </a:rPr>
              <a:t>Patients with </a:t>
            </a:r>
            <a:r>
              <a:rPr lang="en-US" sz="2800" dirty="0">
                <a:latin typeface="Perpetua" panose="02020502060401020303" pitchFamily="18" charset="0"/>
              </a:rPr>
              <a:t>a neurogenic bladder should be encouraged to adhere </a:t>
            </a:r>
            <a:r>
              <a:rPr lang="en-US" sz="2800" dirty="0" smtClean="0">
                <a:latin typeface="Perpetua" panose="02020502060401020303" pitchFamily="18" charset="0"/>
              </a:rPr>
              <a:t>to a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frequent voiding </a:t>
            </a:r>
            <a:r>
              <a:rPr lang="en-US" sz="2800" dirty="0">
                <a:latin typeface="Perpetua" panose="02020502060401020303" pitchFamily="18" charset="0"/>
              </a:rPr>
              <a:t>schedule during the day, which </a:t>
            </a:r>
            <a:r>
              <a:rPr lang="en-US" sz="2800" dirty="0" smtClean="0">
                <a:latin typeface="Perpetua" panose="02020502060401020303" pitchFamily="18" charset="0"/>
              </a:rPr>
              <a:t>helps diminish </a:t>
            </a:r>
            <a:r>
              <a:rPr lang="en-US" sz="2800" dirty="0">
                <a:latin typeface="Perpetua" panose="02020502060401020303" pitchFamily="18" charset="0"/>
              </a:rPr>
              <a:t>the amount of residual urine. For more severe</a:t>
            </a:r>
          </a:p>
          <a:p>
            <a:r>
              <a:rPr lang="en-US" sz="2800" dirty="0">
                <a:latin typeface="Perpetua" panose="02020502060401020303" pitchFamily="18" charset="0"/>
              </a:rPr>
              <a:t>involvement,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manual abdominal compression </a:t>
            </a:r>
            <a:r>
              <a:rPr lang="en-US" sz="2800" dirty="0">
                <a:latin typeface="Perpetua" panose="02020502060401020303" pitchFamily="18" charset="0"/>
              </a:rPr>
              <a:t>or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intermittent self-catheterization </a:t>
            </a:r>
            <a:r>
              <a:rPr lang="en-US" sz="2800" dirty="0">
                <a:latin typeface="Perpetua" panose="02020502060401020303" pitchFamily="18" charset="0"/>
              </a:rPr>
              <a:t>may be needed. </a:t>
            </a:r>
            <a:endParaRPr lang="en-US" sz="2800" dirty="0" smtClean="0">
              <a:latin typeface="Perpetua" panose="02020502060401020303" pitchFamily="18" charset="0"/>
            </a:endParaRPr>
          </a:p>
          <a:p>
            <a:r>
              <a:rPr lang="en-US" sz="2800" dirty="0" smtClean="0">
                <a:latin typeface="Perpetua" panose="02020502060401020303" pitchFamily="18" charset="0"/>
              </a:rPr>
              <a:t>Treatment </a:t>
            </a:r>
            <a:r>
              <a:rPr lang="en-US" sz="2800" dirty="0">
                <a:latin typeface="Perpetua" panose="02020502060401020303" pitchFamily="18" charset="0"/>
              </a:rPr>
              <a:t>of </a:t>
            </a:r>
            <a:r>
              <a:rPr lang="en-US" sz="2800" u="sng" dirty="0" smtClean="0">
                <a:latin typeface="Perpetua" panose="02020502060401020303" pitchFamily="18" charset="0"/>
              </a:rPr>
              <a:t>erectile impotence </a:t>
            </a:r>
            <a:r>
              <a:rPr lang="en-US" sz="2800" dirty="0">
                <a:latin typeface="Perpetua" panose="02020502060401020303" pitchFamily="18" charset="0"/>
              </a:rPr>
              <a:t>should be directed by a urologist, who can </a:t>
            </a:r>
            <a:r>
              <a:rPr lang="en-US" sz="2800" dirty="0" smtClean="0">
                <a:latin typeface="Perpetua" panose="02020502060401020303" pitchFamily="18" charset="0"/>
              </a:rPr>
              <a:t>counsel the </a:t>
            </a:r>
            <a:r>
              <a:rPr lang="en-US" sz="2800" dirty="0">
                <a:latin typeface="Perpetua" panose="02020502060401020303" pitchFamily="18" charset="0"/>
              </a:rPr>
              <a:t>patient regarding the options of either oral treatment with</a:t>
            </a:r>
          </a:p>
          <a:p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sildenafil</a:t>
            </a:r>
            <a:r>
              <a:rPr lang="en-US" sz="2800" dirty="0">
                <a:latin typeface="Perpetua" panose="02020502060401020303" pitchFamily="18" charset="0"/>
              </a:rPr>
              <a:t> or similar drugs, direct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injections into the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corpora </a:t>
            </a:r>
            <a:r>
              <a:rPr lang="en-US" sz="280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cavernosa</a:t>
            </a:r>
            <a:r>
              <a:rPr lang="en-US" sz="2800" dirty="0">
                <a:latin typeface="Perpetua" panose="02020502060401020303" pitchFamily="18" charset="0"/>
              </a:rPr>
              <a:t>, or penile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implants.</a:t>
            </a:r>
            <a:r>
              <a:rPr lang="en-US" sz="2800" dirty="0" smtClean="0">
                <a:latin typeface="Perpetua" panose="02020502060401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5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3676" y="2122224"/>
            <a:ext cx="8683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Proper skin care </a:t>
            </a:r>
            <a:r>
              <a:rPr lang="en-US" sz="2800" dirty="0">
                <a:solidFill>
                  <a:prstClr val="black"/>
                </a:solidFill>
                <a:latin typeface="Perpetua" panose="02020502060401020303" pitchFamily="18" charset="0"/>
              </a:rPr>
              <a:t>in diabetics with cutaneous sensory loss, impaired sweating, and vascular disease is extremely important to prevent foot ulcers.</a:t>
            </a:r>
          </a:p>
        </p:txBody>
      </p:sp>
    </p:spTree>
    <p:extLst>
      <p:ext uri="{BB962C8B-B14F-4D97-AF65-F5344CB8AC3E}">
        <p14:creationId xmlns:p14="http://schemas.microsoft.com/office/powerpoint/2010/main" val="26561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5923" y="2622542"/>
            <a:ext cx="54035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PAIN CONTROL</a:t>
            </a:r>
            <a:endParaRPr lang="en-US" sz="6000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737" y="454087"/>
            <a:ext cx="7131936" cy="55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2040" y="2584994"/>
            <a:ext cx="3930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Antidepressants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7378" y="183750"/>
            <a:ext cx="3539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Tricyclic drugs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918" y="1045045"/>
            <a:ext cx="10517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In a placebo-controlled, double-blind, randomized cross-over trial, 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2" action="ppaction://hlinkfile"/>
              </a:rPr>
              <a:t>amitriptyline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and </a:t>
            </a:r>
            <a:r>
              <a:rPr lang="en-US" sz="2800" dirty="0" err="1">
                <a:solidFill>
                  <a:srgbClr val="336633"/>
                </a:solidFill>
                <a:latin typeface="Perpetua" panose="02020502060401020303" pitchFamily="18" charset="0"/>
                <a:hlinkClick r:id="rId3" action="ppaction://hlinkfile"/>
              </a:rPr>
              <a:t>desipramine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3" action="ppaction://hlinkfile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were equally effective and superior to 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4" action="ppaction://hlinkfile"/>
              </a:rPr>
              <a:t>fluoxetine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or </a:t>
            </a:r>
            <a:r>
              <a:rPr lang="en-US" sz="2800" dirty="0" smtClean="0">
                <a:solidFill>
                  <a:srgbClr val="000000"/>
                </a:solidFill>
                <a:latin typeface="Perpetua" panose="02020502060401020303" pitchFamily="18" charset="0"/>
              </a:rPr>
              <a:t>placebo.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Perpetua" panose="02020502060401020303" pitchFamily="18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benefit of the tricyclic drugs was noted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within two weeks 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and continued to increase at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six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weeks.</a:t>
            </a:r>
            <a:endParaRPr lang="en-US" sz="2800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385" y="3136172"/>
            <a:ext cx="107178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2" action="ppaction://hlinkfile"/>
              </a:rPr>
              <a:t>Amitriptyline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and </a:t>
            </a:r>
            <a:r>
              <a:rPr lang="en-US" sz="2800" dirty="0" err="1">
                <a:solidFill>
                  <a:srgbClr val="336633"/>
                </a:solidFill>
                <a:latin typeface="Perpetua" panose="02020502060401020303" pitchFamily="18" charset="0"/>
                <a:hlinkClick r:id="rId5" action="ppaction://hlinkfile"/>
              </a:rPr>
              <a:t>nortriptyline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5" action="ppaction://hlinkfile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are both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contraindicated in patients with cardiac disease. 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In these patients, we consult with the patient's cardiologist and give either 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6" action="ppaction://hlinkfile"/>
              </a:rPr>
              <a:t>doxepin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, the least </a:t>
            </a:r>
            <a:r>
              <a:rPr lang="en-US" sz="2800" dirty="0" err="1">
                <a:solidFill>
                  <a:srgbClr val="000000"/>
                </a:solidFill>
                <a:latin typeface="Perpetua" panose="02020502060401020303" pitchFamily="18" charset="0"/>
              </a:rPr>
              <a:t>cardiotoxic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 tricyclic antidepressant, or antidepressant drugs unrelated to the tricyclic family such 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7" action="ppaction://hlinkfile"/>
              </a:rPr>
              <a:t>duloxetine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or 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8" action="ppaction://hlinkfile"/>
              </a:rPr>
              <a:t>venlafaxine </a:t>
            </a:r>
            <a:endParaRPr lang="en-US" sz="2800" dirty="0">
              <a:solidFill>
                <a:prstClr val="black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05" y="785411"/>
            <a:ext cx="7883255" cy="41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4289" y="497632"/>
            <a:ext cx="2680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Duloxetine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440" y="1428464"/>
            <a:ext cx="10302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The most common reported side effects of 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2" action="ppaction://hlinkfile"/>
              </a:rPr>
              <a:t>duloxetine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were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nausea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, </a:t>
            </a:r>
            <a:r>
              <a:rPr lang="en-US" sz="2800" u="sng" dirty="0">
                <a:solidFill>
                  <a:srgbClr val="000000"/>
                </a:solidFill>
                <a:latin typeface="Perpetua" panose="02020502060401020303" pitchFamily="18" charset="0"/>
              </a:rPr>
              <a:t>somnolence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, </a:t>
            </a:r>
            <a:r>
              <a:rPr lang="en-US" sz="2800" u="sng" dirty="0">
                <a:solidFill>
                  <a:srgbClr val="000000"/>
                </a:solidFill>
                <a:latin typeface="Perpetua" panose="02020502060401020303" pitchFamily="18" charset="0"/>
              </a:rPr>
              <a:t>dizziness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, </a:t>
            </a:r>
            <a:r>
              <a:rPr lang="en-US" sz="2800" u="sng" dirty="0">
                <a:solidFill>
                  <a:srgbClr val="000000"/>
                </a:solidFill>
                <a:latin typeface="Perpetua" panose="02020502060401020303" pitchFamily="18" charset="0"/>
              </a:rPr>
              <a:t>decreased appetite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, and </a:t>
            </a:r>
            <a:r>
              <a:rPr lang="en-US" sz="2800" u="sng" dirty="0">
                <a:solidFill>
                  <a:srgbClr val="000000"/>
                </a:solidFill>
                <a:latin typeface="Perpetua" panose="02020502060401020303" pitchFamily="18" charset="0"/>
              </a:rPr>
              <a:t>constipation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. </a:t>
            </a:r>
            <a:r>
              <a:rPr lang="en-US" sz="2800" u="sng" dirty="0">
                <a:solidFill>
                  <a:srgbClr val="000000"/>
                </a:solidFill>
                <a:latin typeface="Perpetua" panose="02020502060401020303" pitchFamily="18" charset="0"/>
              </a:rPr>
              <a:t>Hot flashes 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and </a:t>
            </a:r>
            <a:r>
              <a:rPr lang="en-US" sz="2800" u="sng" dirty="0">
                <a:solidFill>
                  <a:srgbClr val="000000"/>
                </a:solidFill>
                <a:latin typeface="Perpetua" panose="02020502060401020303" pitchFamily="18" charset="0"/>
              </a:rPr>
              <a:t>erectile dysfunction 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were also reported infrequently.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6164" y="2972633"/>
            <a:ext cx="9863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Because nausea is common, patients are encouraged to take the drug on a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full stomach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. 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2" action="ppaction://hlinkfile"/>
              </a:rPr>
              <a:t>Duloxetine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should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not be taken with other serotonin or norepinephrine uptake inhibitors 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but can be combined with anticonvulsant therapy.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8736" y="747049"/>
            <a:ext cx="2904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Venlafaxine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9425" y="1803368"/>
            <a:ext cx="9552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Dosages evaluated varied considerably based on etiology of chronic pain, but efficacy has been shown for many conditions in the range of </a:t>
            </a:r>
            <a:r>
              <a:rPr lang="en-US" sz="2800" dirty="0">
                <a:solidFill>
                  <a:srgbClr val="FF0000"/>
                </a:solidFill>
                <a:latin typeface="Perpetua" panose="02020502060401020303" pitchFamily="18" charset="0"/>
              </a:rPr>
              <a:t>75-225 mg/day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; onset of relief may occur in 1-2 weeks, or take up to </a:t>
            </a:r>
            <a:r>
              <a:rPr lang="en-US" sz="2800" u="sng" dirty="0">
                <a:solidFill>
                  <a:srgbClr val="000000"/>
                </a:solidFill>
                <a:latin typeface="Perpetua" panose="02020502060401020303" pitchFamily="18" charset="0"/>
              </a:rPr>
              <a:t>6 weeks for full benefit </a:t>
            </a:r>
            <a:endParaRPr lang="en-US" sz="2800" u="sng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8382" y="656387"/>
            <a:ext cx="3879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Anticonvulsants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255" y="1675225"/>
            <a:ext cx="10884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Compared with placebo, </a:t>
            </a:r>
            <a:r>
              <a:rPr lang="en-US" sz="2800" dirty="0" err="1">
                <a:solidFill>
                  <a:srgbClr val="336633"/>
                </a:solidFill>
                <a:latin typeface="Perpetua" panose="02020502060401020303" pitchFamily="18" charset="0"/>
                <a:hlinkClick r:id="rId2" action="ppaction://hlinkfile"/>
              </a:rPr>
              <a:t>pregabalin</a:t>
            </a:r>
            <a:r>
              <a:rPr lang="en-US" sz="2800" dirty="0">
                <a:solidFill>
                  <a:srgbClr val="336633"/>
                </a:solidFill>
                <a:latin typeface="Perpetua" panose="02020502060401020303" pitchFamily="18" charset="0"/>
                <a:hlinkClick r:id="rId2" action="ppaction://hlinkfile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treatment at total daily doses of 150, 300, and 600 mg resulted in a statistically significant reduction in the mean pain score, the primary end point of all included studies. </a:t>
            </a:r>
            <a:endParaRPr lang="en-US" sz="2800" dirty="0" smtClean="0">
              <a:solidFill>
                <a:srgbClr val="000000"/>
              </a:solidFill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Perpetua" panose="02020502060401020303" pitchFamily="18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median time to a sustained one point improvement in pain score for </a:t>
            </a:r>
            <a:r>
              <a:rPr lang="en-US" sz="2800" dirty="0" err="1">
                <a:solidFill>
                  <a:srgbClr val="000000"/>
                </a:solidFill>
                <a:latin typeface="Perpetua" panose="02020502060401020303" pitchFamily="18" charset="0"/>
              </a:rPr>
              <a:t>pregabalin</a:t>
            </a:r>
            <a:r>
              <a:rPr lang="en-US" sz="2800" dirty="0">
                <a:solidFill>
                  <a:srgbClr val="000000"/>
                </a:solidFill>
                <a:latin typeface="Perpetua" panose="02020502060401020303" pitchFamily="18" charset="0"/>
              </a:rPr>
              <a:t> (at 150 mg, 300 mg, and 600 mg) and placebo was 13, 5, 4, and 60 days, respectively.</a:t>
            </a:r>
            <a:endParaRPr lang="en-US" sz="2800" b="0" i="0" dirty="0"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9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9542" y="1744718"/>
            <a:ext cx="2662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Perpetua" panose="02020502060401020303" pitchFamily="18" charset="0"/>
              </a:rPr>
              <a:t>Capsaicin cream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9542" y="2502664"/>
            <a:ext cx="2771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Perpetua" panose="02020502060401020303" pitchFamily="18" charset="0"/>
              </a:rPr>
              <a:t>Anesthetic drugs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9542" y="3346086"/>
            <a:ext cx="283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Perpetua" panose="02020502060401020303" pitchFamily="18" charset="0"/>
              </a:rPr>
              <a:t>Alpha-</a:t>
            </a:r>
            <a:r>
              <a:rPr lang="en-US" sz="2800" b="1" dirty="0" err="1">
                <a:solidFill>
                  <a:srgbClr val="000000"/>
                </a:solidFill>
                <a:latin typeface="Perpetua" panose="02020502060401020303" pitchFamily="18" charset="0"/>
              </a:rPr>
              <a:t>lipoic</a:t>
            </a:r>
            <a:r>
              <a:rPr lang="en-US" sz="2800" b="1" dirty="0">
                <a:solidFill>
                  <a:srgbClr val="000000"/>
                </a:solidFill>
                <a:latin typeface="Perpetua" panose="02020502060401020303" pitchFamily="18" charset="0"/>
              </a:rPr>
              <a:t> acid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8" y="0"/>
            <a:ext cx="10192328" cy="50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438" y="2262619"/>
            <a:ext cx="66838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Clinical Features</a:t>
            </a:r>
            <a:endParaRPr lang="en-US" sz="7200" b="1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9022" y="551379"/>
            <a:ext cx="78651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Distal Symmetrical Polyneuropathy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(DSP)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99505" y="2546711"/>
            <a:ext cx="887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erpetua" panose="02020502060401020303" pitchFamily="18" charset="0"/>
              </a:rPr>
              <a:t>DSP </a:t>
            </a:r>
            <a:r>
              <a:rPr lang="en-US" sz="2800" dirty="0" smtClean="0">
                <a:latin typeface="Perpetua" panose="02020502060401020303" pitchFamily="18" charset="0"/>
              </a:rPr>
              <a:t>is the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most common </a:t>
            </a:r>
            <a:r>
              <a:rPr lang="en-US" sz="2800" dirty="0" smtClean="0">
                <a:latin typeface="Perpetua" panose="02020502060401020303" pitchFamily="18" charset="0"/>
              </a:rPr>
              <a:t>form of diabetic neuropathies.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9505" y="3741824"/>
            <a:ext cx="798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erpetua" panose="02020502060401020303" pitchFamily="18" charset="0"/>
              </a:rPr>
              <a:t>DSP </a:t>
            </a:r>
            <a:r>
              <a:rPr lang="en-US" sz="2800" b="1" dirty="0" smtClean="0">
                <a:solidFill>
                  <a:srgbClr val="FF0000"/>
                </a:solidFill>
                <a:latin typeface="Perpetua" panose="02020502060401020303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large-fiber</a:t>
            </a:r>
            <a:r>
              <a:rPr lang="en-US" sz="2800" dirty="0" smtClean="0">
                <a:latin typeface="Perpetua" panose="02020502060401020303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small-fiber </a:t>
            </a:r>
            <a:r>
              <a:rPr lang="en-US" sz="2800" dirty="0" smtClean="0">
                <a:latin typeface="Perpetua" panose="02020502060401020303" pitchFamily="18" charset="0"/>
              </a:rPr>
              <a:t>variants.</a:t>
            </a:r>
            <a:endParaRPr lang="en-US" sz="2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387" y="1293646"/>
            <a:ext cx="11958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sensory</a:t>
            </a:r>
            <a:r>
              <a:rPr lang="en-US" sz="2800" dirty="0" smtClean="0">
                <a:latin typeface="Perpetua" panose="02020502060401020303" pitchFamily="18" charset="0"/>
              </a:rPr>
              <a:t> deficits predominate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autonomic</a:t>
            </a:r>
            <a:r>
              <a:rPr lang="en-US" sz="2800" dirty="0" smtClean="0">
                <a:latin typeface="Perpetua" panose="02020502060401020303" pitchFamily="18" charset="0"/>
              </a:rPr>
              <a:t> symptoms usually correlate with the severity of the neuropathy. 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There is only a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minor motor </a:t>
            </a:r>
            <a:r>
              <a:rPr lang="en-US" sz="2800" dirty="0" smtClean="0">
                <a:latin typeface="Perpetua" panose="02020502060401020303" pitchFamily="18" charset="0"/>
              </a:rPr>
              <a:t>involvement affecting the distal muscles of the lower </a:t>
            </a:r>
            <a:r>
              <a:rPr lang="en-US" sz="2800" dirty="0" err="1" smtClean="0">
                <a:latin typeface="Perpetua" panose="02020502060401020303" pitchFamily="18" charset="0"/>
              </a:rPr>
              <a:t>lims</a:t>
            </a:r>
            <a:r>
              <a:rPr lang="en-US" sz="2800" dirty="0" smtClean="0">
                <a:latin typeface="Perpetua" panose="02020502060401020303" pitchFamily="18" charset="0"/>
              </a:rPr>
              <a:t>.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Sensory disturbances have a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stocking-glove</a:t>
            </a:r>
            <a:r>
              <a:rPr lang="en-US" sz="2800" dirty="0" smtClean="0">
                <a:latin typeface="Perpetua" panose="02020502060401020303" pitchFamily="18" charset="0"/>
              </a:rPr>
              <a:t> distribution.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Early sensory manifestations begin in the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toes</a:t>
            </a:r>
            <a:r>
              <a:rPr lang="en-US" sz="2800" dirty="0" smtClean="0">
                <a:latin typeface="Perpetua" panose="02020502060401020303" pitchFamily="18" charset="0"/>
              </a:rPr>
              <a:t>, gradually spreading proximally; </a:t>
            </a:r>
            <a:r>
              <a:rPr lang="en-US" sz="2800" u="sng" dirty="0" smtClean="0">
                <a:latin typeface="Perpetua" panose="02020502060401020303" pitchFamily="18" charset="0"/>
              </a:rPr>
              <a:t>when these reach above knee level, the fingers and hands become affected. </a:t>
            </a:r>
          </a:p>
          <a:p>
            <a:r>
              <a:rPr lang="en-US" sz="2800" dirty="0" smtClean="0">
                <a:latin typeface="Perpetua" panose="02020502060401020303" pitchFamily="18" charset="0"/>
              </a:rPr>
              <a:t>In more advanced cases, sensation becomes impaired over the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anterior chest and abdomen</a:t>
            </a:r>
            <a:r>
              <a:rPr lang="en-US" sz="2800" dirty="0" smtClean="0">
                <a:latin typeface="Perpetua" panose="02020502060401020303" pitchFamily="18" charset="0"/>
              </a:rPr>
              <a:t>, producing a </a:t>
            </a:r>
            <a:r>
              <a:rPr lang="en-US" sz="2800" dirty="0" err="1" smtClean="0">
                <a:latin typeface="Perpetua" panose="02020502060401020303" pitchFamily="18" charset="0"/>
              </a:rPr>
              <a:t>truncal</a:t>
            </a:r>
            <a:r>
              <a:rPr lang="en-US" sz="2800" dirty="0" smtClean="0">
                <a:latin typeface="Perpetua" panose="02020502060401020303" pitchFamily="18" charset="0"/>
              </a:rPr>
              <a:t> wedge-shaped area of sensory loss.</a:t>
            </a:r>
            <a:endParaRPr lang="en-US" sz="2800" dirty="0">
              <a:latin typeface="Perpetua" panose="02020502060401020303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64364" y="102566"/>
            <a:ext cx="2250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Small Fiber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431" y="1212795"/>
            <a:ext cx="108934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erpetua" panose="02020502060401020303" pitchFamily="18" charset="0"/>
              </a:rPr>
              <a:t>T</a:t>
            </a:r>
            <a:r>
              <a:rPr lang="en-US" sz="2800" dirty="0" smtClean="0">
                <a:latin typeface="Perpetua" panose="02020502060401020303" pitchFamily="18" charset="0"/>
              </a:rPr>
              <a:t>he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small-fiber </a:t>
            </a:r>
            <a:r>
              <a:rPr lang="en-US" sz="2800" dirty="0" smtClean="0">
                <a:latin typeface="Perpetua" panose="02020502060401020303" pitchFamily="18" charset="0"/>
              </a:rPr>
              <a:t>neuropathy frequently presents with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pain</a:t>
            </a:r>
            <a:r>
              <a:rPr lang="en-US" sz="2800" dirty="0" smtClean="0">
                <a:latin typeface="Perpetua" panose="02020502060401020303" pitchFamily="18" charset="0"/>
              </a:rPr>
              <a:t> of a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deep, burning, </a:t>
            </a:r>
            <a:r>
              <a:rPr lang="en-US" sz="2800" dirty="0" smtClean="0">
                <a:latin typeface="Perpetua" panose="02020502060401020303" pitchFamily="18" charset="0"/>
              </a:rPr>
              <a:t>stinging, aching character, often associated with 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spontaneous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shooting pains </a:t>
            </a:r>
            <a:r>
              <a:rPr lang="en-US" sz="2800" dirty="0" smtClean="0">
                <a:latin typeface="Perpetua" panose="02020502060401020303" pitchFamily="18" charset="0"/>
              </a:rPr>
              <a:t>and </a:t>
            </a:r>
            <a:r>
              <a:rPr lang="en-US" sz="2800" dirty="0" err="1" smtClean="0">
                <a:solidFill>
                  <a:srgbClr val="FF0000"/>
                </a:solidFill>
                <a:latin typeface="Perpetua" panose="02020502060401020303" pitchFamily="18" charset="0"/>
              </a:rPr>
              <a:t>allodynia</a:t>
            </a:r>
            <a:r>
              <a:rPr lang="en-US" sz="2800" dirty="0" smtClean="0">
                <a:latin typeface="Perpetua" panose="02020502060401020303" pitchFamily="18" charset="0"/>
              </a:rPr>
              <a:t> to light touch.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Pain and temperature modalities are impaired</a:t>
            </a:r>
            <a:r>
              <a:rPr lang="en-US" sz="2800" dirty="0" smtClean="0">
                <a:latin typeface="Perpetua" panose="02020502060401020303" pitchFamily="18" charset="0"/>
              </a:rPr>
              <a:t>, with relative preservation of vibration and joint position sensation and muscle stretch reflexes. The small-fiber variant is often </a:t>
            </a:r>
            <a:r>
              <a:rPr lang="en-US" sz="2800" u="sng" dirty="0" smtClean="0">
                <a:latin typeface="Perpetua" panose="02020502060401020303" pitchFamily="18" charset="0"/>
              </a:rPr>
              <a:t>accompanied by autonomic neuropathy</a:t>
            </a:r>
            <a:r>
              <a:rPr lang="en-US" sz="2800" u="sng" dirty="0">
                <a:latin typeface="Perpetua" panose="02020502060401020303" pitchFamily="18" charset="0"/>
              </a:rPr>
              <a:t>.</a:t>
            </a:r>
            <a:endParaRPr lang="en-US" sz="2800" u="sng" dirty="0" smtClean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2650</Words>
  <Application>Microsoft Office PowerPoint</Application>
  <PresentationFormat>Widescreen</PresentationFormat>
  <Paragraphs>217</Paragraphs>
  <Slides>57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Perpetua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User</cp:lastModifiedBy>
  <cp:revision>80</cp:revision>
  <dcterms:created xsi:type="dcterms:W3CDTF">2016-04-08T05:18:46Z</dcterms:created>
  <dcterms:modified xsi:type="dcterms:W3CDTF">2019-02-13T05:01:06Z</dcterms:modified>
</cp:coreProperties>
</file>